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00" r:id="rId4"/>
  </p:sldMasterIdLst>
  <p:notesMasterIdLst>
    <p:notesMasterId r:id="rId52"/>
  </p:notesMasterIdLst>
  <p:sldIdLst>
    <p:sldId id="259" r:id="rId5"/>
    <p:sldId id="260" r:id="rId6"/>
    <p:sldId id="262" r:id="rId7"/>
    <p:sldId id="263" r:id="rId8"/>
    <p:sldId id="264" r:id="rId9"/>
    <p:sldId id="266" r:id="rId10"/>
    <p:sldId id="271" r:id="rId11"/>
    <p:sldId id="268" r:id="rId12"/>
    <p:sldId id="272" r:id="rId13"/>
    <p:sldId id="273" r:id="rId14"/>
    <p:sldId id="274" r:id="rId15"/>
    <p:sldId id="275" r:id="rId16"/>
    <p:sldId id="276" r:id="rId17"/>
    <p:sldId id="277" r:id="rId18"/>
    <p:sldId id="282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309" r:id="rId27"/>
    <p:sldId id="287" r:id="rId28"/>
    <p:sldId id="288" r:id="rId29"/>
    <p:sldId id="286" r:id="rId30"/>
    <p:sldId id="289" r:id="rId31"/>
    <p:sldId id="302" r:id="rId32"/>
    <p:sldId id="300" r:id="rId33"/>
    <p:sldId id="301" r:id="rId34"/>
    <p:sldId id="303" r:id="rId35"/>
    <p:sldId id="290" r:id="rId36"/>
    <p:sldId id="291" r:id="rId37"/>
    <p:sldId id="307" r:id="rId38"/>
    <p:sldId id="292" r:id="rId39"/>
    <p:sldId id="293" r:id="rId40"/>
    <p:sldId id="294" r:id="rId41"/>
    <p:sldId id="310" r:id="rId42"/>
    <p:sldId id="297" r:id="rId43"/>
    <p:sldId id="306" r:id="rId44"/>
    <p:sldId id="296" r:id="rId45"/>
    <p:sldId id="295" r:id="rId46"/>
    <p:sldId id="308" r:id="rId47"/>
    <p:sldId id="299" r:id="rId48"/>
    <p:sldId id="298" r:id="rId49"/>
    <p:sldId id="305" r:id="rId50"/>
    <p:sldId id="304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4660"/>
  </p:normalViewPr>
  <p:slideViewPr>
    <p:cSldViewPr>
      <p:cViewPr varScale="1">
        <p:scale>
          <a:sx n="93" d="100"/>
          <a:sy n="93" d="100"/>
        </p:scale>
        <p:origin x="1301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28EB8-949E-4A49-BCFC-D69CB43FA443}" type="datetimeFigureOut">
              <a:rPr lang="es-ES" smtClean="0"/>
              <a:t>20/09/2021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6A500-1DA6-4541-BE61-DEBA7B3304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1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3E386-8804-4B0A-BC3D-769F3C33E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45F91B-E40E-4C91-8E54-D1DE8E35E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766D6E-95B2-43AC-AB37-FB84B126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20/09/2021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B79AD8-321F-4A18-8EAF-9B6D0CE3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D6F6CC-BD14-449F-BF43-2DE5BC5B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577881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BB029-5420-46A3-B778-9218C4C8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33BE22-D052-4385-926B-645D547C4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FB3FEB-0F87-4009-A4FC-1068A41A2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20/09/2021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3659E1-5016-4549-BF56-50D3BCE8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9F337-AFFB-40F0-95DF-42AF7C02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625131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C20E80-6196-41BA-8C01-7484E33D0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84DA41-A97B-4604-82F8-96778B9BB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688B93-2EC1-4F8D-AEB9-5ECE616A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20/09/2021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2D0EF-DF1A-4F63-8BB3-67E359D7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2AF8F-6EAA-46FE-96B1-A8B89901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847603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16832"/>
            <a:ext cx="7315200" cy="194421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5796" y="5013176"/>
            <a:ext cx="3672408" cy="72008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Profesor / Curso académico: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14400" y="4077072"/>
            <a:ext cx="7315200" cy="526424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ASIGNATURA</a:t>
            </a:r>
          </a:p>
        </p:txBody>
      </p:sp>
      <p:pic>
        <p:nvPicPr>
          <p:cNvPr id="4" name="Picture 2" descr="C:\Users\eva.perandones\Downloads\default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77" y="525827"/>
            <a:ext cx="2607646" cy="9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70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/>
          <p:cNvSpPr/>
          <p:nvPr userDrawn="1"/>
        </p:nvSpPr>
        <p:spPr>
          <a:xfrm>
            <a:off x="8435268" y="213845"/>
            <a:ext cx="86236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/>
          <p:cNvSpPr/>
          <p:nvPr userDrawn="1"/>
        </p:nvSpPr>
        <p:spPr>
          <a:xfrm>
            <a:off x="8569419" y="213845"/>
            <a:ext cx="57607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4487" y="476672"/>
            <a:ext cx="3600400" cy="301227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12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Asignatura/Tema</a:t>
            </a:r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5 Marcador de número de diapositiva"/>
          <p:cNvSpPr txBox="1">
            <a:spLocks/>
          </p:cNvSpPr>
          <p:nvPr userDrawn="1"/>
        </p:nvSpPr>
        <p:spPr>
          <a:xfrm>
            <a:off x="8532438" y="404664"/>
            <a:ext cx="596305" cy="36512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5034FA-E3E3-464F-AB21-ECE51F6ED024}" type="slidenum">
              <a:rPr lang="es-ES" sz="1400" b="0" smtClean="0"/>
              <a:pPr algn="ctr"/>
              <a:t>‹Nº›</a:t>
            </a:fld>
            <a:endParaRPr lang="es-ES" sz="1400" b="0" dirty="0"/>
          </a:p>
        </p:txBody>
      </p:sp>
      <p:cxnSp>
        <p:nvCxnSpPr>
          <p:cNvPr id="12" name="11 Conector recto"/>
          <p:cNvCxnSpPr/>
          <p:nvPr userDrawn="1"/>
        </p:nvCxnSpPr>
        <p:spPr>
          <a:xfrm>
            <a:off x="251520" y="1988840"/>
            <a:ext cx="8605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50" name="Picture 2" descr="C:\Users\eva.perandones\Downloads\default-logo (1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39"/>
            <a:ext cx="1743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/>
          <p:nvPr userDrawn="1"/>
        </p:nvSpPr>
        <p:spPr>
          <a:xfrm>
            <a:off x="8435268" y="213845"/>
            <a:ext cx="86236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/>
          <p:cNvSpPr/>
          <p:nvPr userDrawn="1"/>
        </p:nvSpPr>
        <p:spPr>
          <a:xfrm>
            <a:off x="8569419" y="213845"/>
            <a:ext cx="57607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05178"/>
            <a:ext cx="3566160" cy="413161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204864"/>
            <a:ext cx="3566160" cy="413402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19" y="1268760"/>
            <a:ext cx="8605935" cy="7200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cxnSp>
        <p:nvCxnSpPr>
          <p:cNvPr id="12" name="11 Conector recto"/>
          <p:cNvCxnSpPr/>
          <p:nvPr userDrawn="1"/>
        </p:nvCxnSpPr>
        <p:spPr>
          <a:xfrm>
            <a:off x="251520" y="1988840"/>
            <a:ext cx="8605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4487" y="476672"/>
            <a:ext cx="3600400" cy="301227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1200"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Asignatura/Tema</a:t>
            </a:r>
          </a:p>
        </p:txBody>
      </p:sp>
      <p:sp>
        <p:nvSpPr>
          <p:cNvPr id="21" name="5 Marcador de número de diapositiva"/>
          <p:cNvSpPr txBox="1">
            <a:spLocks/>
          </p:cNvSpPr>
          <p:nvPr userDrawn="1"/>
        </p:nvSpPr>
        <p:spPr>
          <a:xfrm>
            <a:off x="8532438" y="404664"/>
            <a:ext cx="596305" cy="36512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5034FA-E3E3-464F-AB21-ECE51F6ED024}" type="slidenum">
              <a:rPr lang="es-ES" sz="1400" b="0" smtClean="0"/>
              <a:pPr algn="ctr"/>
              <a:t>‹Nº›</a:t>
            </a:fld>
            <a:endParaRPr lang="es-ES" sz="1400" b="0" dirty="0"/>
          </a:p>
        </p:txBody>
      </p:sp>
      <p:pic>
        <p:nvPicPr>
          <p:cNvPr id="14" name="Picture 2" descr="C:\Users\eva.perandones\Downloads\default-logo (1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39"/>
            <a:ext cx="1743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FA7CC-5C34-4724-AC7A-47E20F5B5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FCF97B-5C9B-4F2D-B974-6F39E208A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303E1-D9C1-4EF6-939A-D578369D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20/09/2021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76C70B-0778-4731-A576-308CB383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AF9B4F-4865-4C49-8038-806EC4D9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224-E8FD-4BD0-8281-75274CA738F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B6C4DAF-0DE2-41DA-9485-CC879CA2C538}"/>
              </a:ext>
            </a:extLst>
          </p:cNvPr>
          <p:cNvSpPr/>
          <p:nvPr userDrawn="1"/>
        </p:nvSpPr>
        <p:spPr>
          <a:xfrm>
            <a:off x="8435268" y="213845"/>
            <a:ext cx="86236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1A7EE0C-E419-4939-A0AD-55D307067019}"/>
              </a:ext>
            </a:extLst>
          </p:cNvPr>
          <p:cNvSpPr/>
          <p:nvPr userDrawn="1"/>
        </p:nvSpPr>
        <p:spPr>
          <a:xfrm>
            <a:off x="8569419" y="213845"/>
            <a:ext cx="57607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FF901417-36C2-431D-B4C0-07F806CE124C}"/>
              </a:ext>
            </a:extLst>
          </p:cNvPr>
          <p:cNvSpPr txBox="1">
            <a:spLocks/>
          </p:cNvSpPr>
          <p:nvPr userDrawn="1"/>
        </p:nvSpPr>
        <p:spPr>
          <a:xfrm>
            <a:off x="8532438" y="404664"/>
            <a:ext cx="596305" cy="36512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5034FA-E3E3-464F-AB21-ECE51F6ED024}" type="slidenum">
              <a:rPr lang="es-ES" sz="1400" b="0" smtClean="0"/>
              <a:pPr algn="ctr"/>
              <a:t>‹Nº›</a:t>
            </a:fld>
            <a:endParaRPr lang="es-ES" sz="1400" b="0" dirty="0"/>
          </a:p>
        </p:txBody>
      </p:sp>
      <p:cxnSp>
        <p:nvCxnSpPr>
          <p:cNvPr id="10" name="11 Conector recto">
            <a:extLst>
              <a:ext uri="{FF2B5EF4-FFF2-40B4-BE49-F238E27FC236}">
                <a16:creationId xmlns:a16="http://schemas.microsoft.com/office/drawing/2014/main" id="{B34CC7C2-EC73-4B2E-A1A4-5C7C4604BDAB}"/>
              </a:ext>
            </a:extLst>
          </p:cNvPr>
          <p:cNvCxnSpPr/>
          <p:nvPr userDrawn="1"/>
        </p:nvCxnSpPr>
        <p:spPr>
          <a:xfrm>
            <a:off x="251520" y="1988840"/>
            <a:ext cx="8605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1" name="Picture 2" descr="C:\Users\eva.perandones\Downloads\default-logo (1).png">
            <a:extLst>
              <a:ext uri="{FF2B5EF4-FFF2-40B4-BE49-F238E27FC236}">
                <a16:creationId xmlns:a16="http://schemas.microsoft.com/office/drawing/2014/main" id="{A7B19934-16A6-4826-A169-FB189FCABB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39"/>
            <a:ext cx="1743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ECE4A-3D00-4D97-B330-BA26B423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FE7576-5A26-4C5D-9BD2-54718FA96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C37CE-6E4C-40A7-BD52-98A2E424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20/09/2021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5FCDE-2F7D-445F-A12B-7B6610F0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60ED6-795D-427E-A70F-7CD637DD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182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EAC99-B2C2-4638-A5B9-F24C4914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0B0D8E-7A74-4F85-A444-17D88F440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E6134F-8618-4CB2-B126-E84343A01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662B2F-76DD-457F-B695-06E034D8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20/09/2021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6C3F65-1FD3-43B4-832C-717C3ACA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B33982-311C-4559-8C0D-120C2278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224-E8FD-4BD0-8281-75274CA738F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D6A12F0-BC59-424A-9F1E-C44F0B8A5D7F}"/>
              </a:ext>
            </a:extLst>
          </p:cNvPr>
          <p:cNvSpPr/>
          <p:nvPr userDrawn="1"/>
        </p:nvSpPr>
        <p:spPr>
          <a:xfrm>
            <a:off x="8435268" y="213845"/>
            <a:ext cx="86236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DD2AE04C-0433-4727-A06E-41C9199BC904}"/>
              </a:ext>
            </a:extLst>
          </p:cNvPr>
          <p:cNvSpPr/>
          <p:nvPr userDrawn="1"/>
        </p:nvSpPr>
        <p:spPr>
          <a:xfrm>
            <a:off x="8569419" y="213845"/>
            <a:ext cx="57607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11 Conector recto">
            <a:extLst>
              <a:ext uri="{FF2B5EF4-FFF2-40B4-BE49-F238E27FC236}">
                <a16:creationId xmlns:a16="http://schemas.microsoft.com/office/drawing/2014/main" id="{A5153C96-C8C6-4FA7-B605-ADE6930ADFBB}"/>
              </a:ext>
            </a:extLst>
          </p:cNvPr>
          <p:cNvCxnSpPr/>
          <p:nvPr userDrawn="1"/>
        </p:nvCxnSpPr>
        <p:spPr>
          <a:xfrm>
            <a:off x="251520" y="1988840"/>
            <a:ext cx="8605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5 Marcador de número de diapositiva">
            <a:extLst>
              <a:ext uri="{FF2B5EF4-FFF2-40B4-BE49-F238E27FC236}">
                <a16:creationId xmlns:a16="http://schemas.microsoft.com/office/drawing/2014/main" id="{EFF26A30-9397-42F9-AE0F-2976BBD69CA2}"/>
              </a:ext>
            </a:extLst>
          </p:cNvPr>
          <p:cNvSpPr txBox="1">
            <a:spLocks/>
          </p:cNvSpPr>
          <p:nvPr userDrawn="1"/>
        </p:nvSpPr>
        <p:spPr>
          <a:xfrm>
            <a:off x="8532438" y="404664"/>
            <a:ext cx="596305" cy="36512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5034FA-E3E3-464F-AB21-ECE51F6ED024}" type="slidenum">
              <a:rPr lang="es-ES" sz="1400" b="0" smtClean="0"/>
              <a:pPr algn="ctr"/>
              <a:t>‹Nº›</a:t>
            </a:fld>
            <a:endParaRPr lang="es-ES" sz="1400" b="0" dirty="0"/>
          </a:p>
        </p:txBody>
      </p:sp>
      <p:pic>
        <p:nvPicPr>
          <p:cNvPr id="12" name="Picture 2" descr="C:\Users\eva.perandones\Downloads\default-logo (1).png">
            <a:extLst>
              <a:ext uri="{FF2B5EF4-FFF2-40B4-BE49-F238E27FC236}">
                <a16:creationId xmlns:a16="http://schemas.microsoft.com/office/drawing/2014/main" id="{582680D5-3F86-45AC-B2C3-30BAB96ED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39"/>
            <a:ext cx="1743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10D4E-ECE1-443A-A50C-335575BE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D4AD5E-BE73-4679-A6A7-F2CAD6DD4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825240-4074-4337-A915-BFFE3E33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6FB329-949B-4F41-8BBE-55432A4CF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2EAE2A-E0EA-47EF-AA81-F83A41929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07D095C-8E83-4223-B431-3427C0A1B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20/09/2021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39EF5E-FED2-4DC1-93E3-F07A7333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0E36A9-17CC-4995-A4E0-F1329FA2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1151075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0ECF3-8384-456C-9A29-09ABFED1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E2866A-753F-4C4D-A7FD-23ABA8A1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20/09/2021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1192B6-59A4-40BD-AFB9-6C35CE2C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7766B8-81D3-4D2A-9098-38748522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640673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F94AF8-7631-4A5B-A801-AC2DA83F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20/09/2021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AD0628-2EDB-4891-9AA2-2A53A562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C48CE9-0378-45AB-A908-5EA07205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224-E8FD-4BD0-8281-75274CA738F2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0F9A230-E4EF-4C09-B1C2-CC06B0C85B9D}"/>
              </a:ext>
            </a:extLst>
          </p:cNvPr>
          <p:cNvSpPr/>
          <p:nvPr userDrawn="1"/>
        </p:nvSpPr>
        <p:spPr>
          <a:xfrm>
            <a:off x="8435268" y="213845"/>
            <a:ext cx="86236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887C7A6-B238-490A-959A-8FF63835D5BC}"/>
              </a:ext>
            </a:extLst>
          </p:cNvPr>
          <p:cNvSpPr/>
          <p:nvPr userDrawn="1"/>
        </p:nvSpPr>
        <p:spPr>
          <a:xfrm>
            <a:off x="8569419" y="213845"/>
            <a:ext cx="576072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D9C7667-8F78-4C17-9FC0-B4BFBBEC0223}"/>
              </a:ext>
            </a:extLst>
          </p:cNvPr>
          <p:cNvSpPr txBox="1">
            <a:spLocks/>
          </p:cNvSpPr>
          <p:nvPr userDrawn="1"/>
        </p:nvSpPr>
        <p:spPr>
          <a:xfrm>
            <a:off x="8532438" y="404664"/>
            <a:ext cx="596305" cy="36512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D5034FA-E3E3-464F-AB21-ECE51F6ED024}" type="slidenum">
              <a:rPr lang="es-ES" sz="1400" b="0" smtClean="0"/>
              <a:pPr algn="ctr"/>
              <a:t>‹Nº›</a:t>
            </a:fld>
            <a:endParaRPr lang="es-ES" sz="1400" b="0" dirty="0"/>
          </a:p>
        </p:txBody>
      </p:sp>
      <p:pic>
        <p:nvPicPr>
          <p:cNvPr id="8" name="Picture 2" descr="C:\Users\eva.perandones\Downloads\default-logo (1).png">
            <a:extLst>
              <a:ext uri="{FF2B5EF4-FFF2-40B4-BE49-F238E27FC236}">
                <a16:creationId xmlns:a16="http://schemas.microsoft.com/office/drawing/2014/main" id="{8C4F74B4-6997-455D-A25A-F41FA03604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039"/>
            <a:ext cx="17430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2D729-E0BF-44F3-B7E5-689AB772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9D02C2-2B58-4CB8-B8EF-40035AEBF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7F3D9B-D5BE-42AC-803F-5FF67D529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093AE-D6EF-43C3-9921-9AFE8519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20/09/2021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184BC0-F1B5-45B0-8C9C-53DA423D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D11644-C84B-4A11-AAB3-12DCB6D3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2207011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3CB5F-9E63-4444-914F-5E28F72C7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6589BE-41AD-446D-A9B2-7C6A3D80A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233E12-6005-4065-938D-5DBD5CC8D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3CCCF6-E1A1-410E-882B-6FC5DB96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CA31-DE7F-48F6-8F07-6351403BCB4B}" type="datetimeFigureOut">
              <a:rPr lang="es-ES" smtClean="0"/>
              <a:t>20/09/2021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5D04BB-C846-4635-BB50-24986E3A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EF2A00-F099-47EF-856C-21EBD643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838904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A5B594-3D33-4AC3-9287-CF76F785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611CD3-0FD5-4C14-BCE6-777FCF8A7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9F06AD-DCD6-4CEA-B056-8683F8978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2CA31-DE7F-48F6-8F07-6351403BCB4B}" type="datetimeFigureOut">
              <a:rPr lang="es-ES" smtClean="0"/>
              <a:t>20/09/2021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60636-878E-4943-941A-AE2BE1897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Asignatura/Tema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6625B5-E722-4730-A373-53D902271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Nº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205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794" r:id="rId13"/>
    <p:sldLayoutId id="2147483796" r:id="rId1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3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3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3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3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6.xml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3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0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3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5.xml"/><Relationship Id="rId5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C526DA0-0376-4E5E-AB37-2BBAC937A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56794"/>
            <a:ext cx="2664296" cy="177619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84D823E-F888-4F16-9B9E-6D3838BD4C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"/>
          <a:stretch/>
        </p:blipFill>
        <p:spPr>
          <a:xfrm>
            <a:off x="458251" y="1601258"/>
            <a:ext cx="7902624" cy="3655484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914400" y="1628800"/>
            <a:ext cx="7402016" cy="1967289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LÓGICA Y MATEMÁTICA DISCRETA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1"/>
          </p:nvPr>
        </p:nvSpPr>
        <p:spPr>
          <a:xfrm>
            <a:off x="914400" y="3550648"/>
            <a:ext cx="7315200" cy="526424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  <a:p>
            <a:r>
              <a:rPr lang="es-ES" sz="12800" dirty="0">
                <a:solidFill>
                  <a:schemeClr val="accent1">
                    <a:lumMod val="50000"/>
                  </a:schemeClr>
                </a:solidFill>
              </a:rPr>
              <a:t>Tema 1	Conceptos Básicos</a:t>
            </a:r>
          </a:p>
          <a:p>
            <a:endParaRPr lang="es-ES" dirty="0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0A9E989E-FEC3-4007-BB67-1A3A78192125}"/>
              </a:ext>
            </a:extLst>
          </p:cNvPr>
          <p:cNvSpPr txBox="1">
            <a:spLocks/>
          </p:cNvSpPr>
          <p:nvPr/>
        </p:nvSpPr>
        <p:spPr>
          <a:xfrm>
            <a:off x="5652120" y="5638880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Curso 2021/2022</a:t>
            </a:r>
          </a:p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Mar Angulo Martínez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9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755576" y="2547479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8CF564CC-8083-4003-BF4D-1F03890ECD0A}"/>
                  </a:ext>
                </a:extLst>
              </p:cNvPr>
              <p:cNvSpPr/>
              <p:nvPr/>
            </p:nvSpPr>
            <p:spPr>
              <a:xfrm>
                <a:off x="467544" y="3479078"/>
                <a:ext cx="6984776" cy="2255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s-ES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S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𝑒𝑠</m:t>
                    </m:r>
                    <m:r>
                      <a:rPr lang="es-ES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S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𝑢𝑛</m:t>
                    </m:r>
                    <m:r>
                      <a:rPr lang="es-ES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S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𝑑𝑜𝑚𝑖𝑛𝑖𝑜</m:t>
                    </m:r>
                    <m:r>
                      <a:rPr lang="es-ES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S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𝑑𝑒</m:t>
                    </m:r>
                    <m:r>
                      <a:rPr lang="es-ES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S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𝑖𝑛𝑡𝑒𝑔𝑟𝑖𝑑𝑎𝑑</m:t>
                    </m:r>
                  </m:oMath>
                </a14:m>
                <a:r>
                  <a:rPr lang="es-E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porque:</a:t>
                </a:r>
                <a:r>
                  <a:rPr lang="es-ES" sz="2400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∀ 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=0→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ó 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s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↓</m:t>
                      </m:r>
                    </m:oMath>
                  </m:oMathPara>
                </a14:m>
                <a:endParaRPr lang="es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∀ 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𝑞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𝑘𝑦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≠0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</m:oMath>
                  </m:oMathPara>
                </a14:m>
                <a:endParaRPr lang="es-E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endParaRPr lang="es-E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8CF564CC-8083-4003-BF4D-1F03890EC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479078"/>
                <a:ext cx="6984776" cy="2255874"/>
              </a:xfrm>
              <a:prstGeom prst="rect">
                <a:avLst/>
              </a:prstGeom>
              <a:blipFill>
                <a:blip r:embed="rId4"/>
                <a:stretch>
                  <a:fillRect l="-262" t="-189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5E9EFD71-969E-4422-B75C-835F93A53F20}"/>
              </a:ext>
            </a:extLst>
          </p:cNvPr>
          <p:cNvSpPr txBox="1"/>
          <p:nvPr/>
        </p:nvSpPr>
        <p:spPr>
          <a:xfrm>
            <a:off x="395536" y="2148110"/>
            <a:ext cx="87452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Dominio de integridad</a:t>
            </a:r>
            <a:r>
              <a:rPr lang="es-ES" sz="2800" dirty="0"/>
              <a:t>: es un anillo conmutativo unitario que no tiene divisores de 0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868347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552" y="2420887"/>
                <a:ext cx="8352928" cy="33123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sz="9600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Ordenación de los números enteros</a:t>
                </a:r>
                <a:endParaRPr lang="es-ES" sz="9600" dirty="0"/>
              </a:p>
              <a:p>
                <a:r>
                  <a:rPr lang="es-ES" sz="9600" dirty="0"/>
                  <a:t>Dados </a:t>
                </a:r>
                <a:r>
                  <a:rPr lang="es-ES" sz="9600" dirty="0" err="1"/>
                  <a:t>x,y</a:t>
                </a:r>
                <a:r>
                  <a:rPr lang="es-ES" sz="9600" dirty="0"/>
                  <a:t> </a:t>
                </a:r>
                <a14:m>
                  <m:oMath xmlns:m="http://schemas.openxmlformats.org/officeDocument/2006/math">
                    <m:r>
                      <a:rPr lang="es-ES" sz="9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𝑠𝑒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𝑑𝑖𝑐𝑒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𝑠𝑖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s-ES" sz="9600" dirty="0"/>
              </a:p>
              <a:p>
                <a:r>
                  <a:rPr lang="es-ES" sz="7200" dirty="0"/>
                  <a:t>Es una relación de orden.</a:t>
                </a:r>
              </a:p>
              <a:p>
                <a:pPr marL="0" indent="0">
                  <a:buNone/>
                </a:pPr>
                <a:endParaRPr lang="es-ES" sz="7200" b="1" u="sng" dirty="0"/>
              </a:p>
              <a:p>
                <a:pPr marL="0" indent="0">
                  <a:buNone/>
                </a:pPr>
                <a:r>
                  <a:rPr lang="es-ES" sz="7200" b="1" u="sng" dirty="0"/>
                  <a:t>Propiedades</a:t>
                </a:r>
                <a:endParaRPr lang="es-ES" sz="7200" dirty="0"/>
              </a:p>
              <a:p>
                <a:pPr lvl="0"/>
                <a14:m>
                  <m:oMath xmlns:m="http://schemas.openxmlformats.org/officeDocument/2006/math">
                    <m:r>
                      <a:rPr lang="es-ES" sz="9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 ó 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ES" sz="9600" dirty="0"/>
              </a:p>
              <a:p>
                <a14:m>
                  <m:oMath xmlns:m="http://schemas.openxmlformats.org/officeDocument/2006/math">
                    <m:r>
                      <a:rPr lang="es-ES" sz="7200" i="1">
                        <a:latin typeface="Cambria Math" panose="02040503050406030204" pitchFamily="18" charset="0"/>
                      </a:rPr>
                      <m:t>𝐸𝑙</m:t>
                    </m:r>
                    <m:r>
                      <a:rPr lang="es-ES" sz="7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7200" i="1">
                        <a:latin typeface="Cambria Math" panose="02040503050406030204" pitchFamily="18" charset="0"/>
                      </a:rPr>
                      <m:t>𝑐𝑜𝑛𝑗𝑢𝑛𝑡𝑜</m:t>
                    </m:r>
                    <m:r>
                      <a:rPr lang="es-ES" sz="7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72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sz="7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7200" i="1">
                        <a:latin typeface="Cambria Math" panose="02040503050406030204" pitchFamily="18" charset="0"/>
                      </a:rPr>
                      <m:t>𝑒𝑠</m:t>
                    </m:r>
                    <m:r>
                      <a:rPr lang="es-ES" sz="7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7200" i="1">
                        <a:latin typeface="Cambria Math" panose="02040503050406030204" pitchFamily="18" charset="0"/>
                      </a:rPr>
                      <m:t>𝑢𝑛</m:t>
                    </m:r>
                    <m:r>
                      <a:rPr lang="es-ES" sz="7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7200" i="1">
                        <a:latin typeface="Cambria Math" panose="02040503050406030204" pitchFamily="18" charset="0"/>
                      </a:rPr>
                      <m:t>𝑐𝑜𝑛𝑗𝑢𝑛𝑡𝑜</m:t>
                    </m:r>
                    <m:r>
                      <a:rPr lang="es-ES" sz="7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7200" i="1">
                        <a:latin typeface="Cambria Math" panose="02040503050406030204" pitchFamily="18" charset="0"/>
                      </a:rPr>
                      <m:t>𝑡𝑜𝑡𝑎𝑙𝑚𝑒𝑛𝑡𝑒</m:t>
                    </m:r>
                    <m:r>
                      <a:rPr lang="es-ES" sz="7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7200" i="1">
                        <a:latin typeface="Cambria Math" panose="02040503050406030204" pitchFamily="18" charset="0"/>
                      </a:rPr>
                      <m:t>𝑜𝑟𝑑𝑒𝑛𝑎𝑑𝑜</m:t>
                    </m:r>
                  </m:oMath>
                </a14:m>
                <a:endParaRPr lang="es-ES" sz="7200" dirty="0"/>
              </a:p>
              <a:p>
                <a:pPr lvl="0"/>
                <a14:m>
                  <m:oMath xmlns:m="http://schemas.openxmlformats.org/officeDocument/2006/math">
                    <m:r>
                      <a:rPr lang="es-ES" sz="9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𝑐𝑜𝑛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s-ES" sz="9600" dirty="0"/>
              </a:p>
              <a:p>
                <a:pPr lvl="0"/>
                <a14:m>
                  <m:oMath xmlns:m="http://schemas.openxmlformats.org/officeDocument/2006/math">
                    <m:r>
                      <a:rPr lang="es-ES" sz="9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𝑐𝑜𝑛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s-ES" sz="9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s-ES" sz="9600" dirty="0"/>
                  <a:t> si t</a:t>
                </a:r>
                <a14:m>
                  <m:oMath xmlns:m="http://schemas.openxmlformats.org/officeDocument/2006/math">
                    <m:r>
                      <a:rPr lang="es-ES" sz="96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s-ES" sz="9600" dirty="0"/>
              </a:p>
              <a:p>
                <a:endParaRPr lang="es-ES" sz="1050" dirty="0"/>
              </a:p>
            </p:txBody>
          </p:sp>
        </mc:Choice>
        <mc:Fallback xmlns="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20887"/>
                <a:ext cx="8352928" cy="3312369"/>
              </a:xfrm>
              <a:prstGeom prst="rect">
                <a:avLst/>
              </a:prstGeom>
              <a:blipFill>
                <a:blip r:embed="rId4"/>
                <a:stretch>
                  <a:fillRect l="-1241" t="-44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6653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420888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AE598AD-BC58-45D4-896E-4CD50A8821E5}"/>
              </a:ext>
            </a:extLst>
          </p:cNvPr>
          <p:cNvSpPr/>
          <p:nvPr/>
        </p:nvSpPr>
        <p:spPr>
          <a:xfrm>
            <a:off x="157211" y="2123610"/>
            <a:ext cx="235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F559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Q</a:t>
            </a:r>
            <a:r>
              <a:rPr lang="es-ES" b="1" u="sng" dirty="0">
                <a:solidFill>
                  <a:srgbClr val="20386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Números racionales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D5D1E0-8156-4280-9B2B-8566751EA71A}"/>
              </a:ext>
            </a:extLst>
          </p:cNvPr>
          <p:cNvSpPr/>
          <p:nvPr/>
        </p:nvSpPr>
        <p:spPr>
          <a:xfrm>
            <a:off x="971600" y="2492942"/>
            <a:ext cx="6946647" cy="3350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se obtiene como una extensión del conjunto Z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ZxZ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definimos (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R (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c,d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si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a.d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b.c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es una relación de equivalencia		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es el conjunto cociente </a:t>
            </a:r>
            <a:r>
              <a:rPr lang="es-E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ZxZ</a:t>
            </a:r>
            <a:r>
              <a:rPr lang="es-E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*/R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número racional es cada una de las clases de equivalencia [</a:t>
            </a:r>
            <a:r>
              <a:rPr lang="es-E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s-E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representante de [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se denota a/b y se denomina fracción</a:t>
            </a:r>
          </a:p>
        </p:txBody>
      </p:sp>
    </p:spTree>
    <p:extLst>
      <p:ext uri="{BB962C8B-B14F-4D97-AF65-F5344CB8AC3E}">
        <p14:creationId xmlns:p14="http://schemas.microsoft.com/office/powerpoint/2010/main" val="2350284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1043608" y="3811709"/>
            <a:ext cx="3312368" cy="78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DBD45F2-6CC6-458B-A7BF-1BFAF767EBB8}"/>
              </a:ext>
            </a:extLst>
          </p:cNvPr>
          <p:cNvSpPr/>
          <p:nvPr/>
        </p:nvSpPr>
        <p:spPr>
          <a:xfrm>
            <a:off x="163237" y="2289006"/>
            <a:ext cx="2879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OPERACIONES BÁSICAS EN </a:t>
            </a:r>
            <a:r>
              <a:rPr lang="es-E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Q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E060B-5101-43CE-93F0-9F5D737CEFC5}"/>
              </a:ext>
            </a:extLst>
          </p:cNvPr>
          <p:cNvSpPr/>
          <p:nvPr/>
        </p:nvSpPr>
        <p:spPr>
          <a:xfrm>
            <a:off x="4932040" y="2622973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Producto de números racionales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s-ES" dirty="0"/>
              <a:t> [</a:t>
            </a:r>
            <a:r>
              <a:rPr lang="es-ES" dirty="0" err="1"/>
              <a:t>a,b</a:t>
            </a:r>
            <a:r>
              <a:rPr lang="es-ES" dirty="0"/>
              <a:t>].[</a:t>
            </a:r>
            <a:r>
              <a:rPr lang="es-ES" dirty="0" err="1"/>
              <a:t>c,d</a:t>
            </a:r>
            <a:r>
              <a:rPr lang="es-ES" dirty="0"/>
              <a:t>]=[ac, </a:t>
            </a:r>
            <a:r>
              <a:rPr lang="es-ES" dirty="0" err="1"/>
              <a:t>bd</a:t>
            </a:r>
            <a:r>
              <a:rPr lang="es-ES" dirty="0"/>
              <a:t>]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F347C50-0578-44CA-A69A-0E2121A7BD8B}"/>
              </a:ext>
            </a:extLst>
          </p:cNvPr>
          <p:cNvSpPr/>
          <p:nvPr/>
        </p:nvSpPr>
        <p:spPr>
          <a:xfrm>
            <a:off x="163237" y="27468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Suma de números racionales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s-ES" dirty="0"/>
              <a:t> [</a:t>
            </a:r>
            <a:r>
              <a:rPr lang="es-ES" dirty="0" err="1"/>
              <a:t>a,b</a:t>
            </a:r>
            <a:r>
              <a:rPr lang="es-ES" dirty="0"/>
              <a:t>]+[</a:t>
            </a:r>
            <a:r>
              <a:rPr lang="es-ES" dirty="0" err="1"/>
              <a:t>c,d</a:t>
            </a:r>
            <a:r>
              <a:rPr lang="es-ES" dirty="0"/>
              <a:t>]=[</a:t>
            </a:r>
            <a:r>
              <a:rPr lang="es-ES" dirty="0" err="1"/>
              <a:t>ad+bc,bd</a:t>
            </a:r>
            <a:r>
              <a:rPr lang="es-ES" dirty="0"/>
              <a:t>]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5AD9ED6-D7E5-409B-813F-B9A4AC7F4E09}"/>
              </a:ext>
            </a:extLst>
          </p:cNvPr>
          <p:cNvSpPr/>
          <p:nvPr/>
        </p:nvSpPr>
        <p:spPr>
          <a:xfrm>
            <a:off x="230146" y="3493271"/>
            <a:ext cx="137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Propiedades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C8B4A537-7E60-4FB7-BF7A-91B1DC252192}"/>
                  </a:ext>
                </a:extLst>
              </p:cNvPr>
              <p:cNvSpPr/>
              <p:nvPr/>
            </p:nvSpPr>
            <p:spPr>
              <a:xfrm>
                <a:off x="163236" y="3782519"/>
                <a:ext cx="476880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s-ES" dirty="0"/>
                  <a:t>-bien definida en Q y es única</a:t>
                </a:r>
              </a:p>
              <a:p>
                <a:pPr lvl="0"/>
                <a:r>
                  <a:rPr lang="es-ES" dirty="0"/>
                  <a:t>-Asociativa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dirty="0"/>
                  <a:t> (</a:t>
                </a:r>
                <a:r>
                  <a:rPr lang="es-ES" dirty="0" err="1"/>
                  <a:t>x+y</a:t>
                </a:r>
                <a:r>
                  <a:rPr lang="es-ES" dirty="0"/>
                  <a:t>)+z = x+(</a:t>
                </a:r>
                <a:r>
                  <a:rPr lang="es-ES" dirty="0" err="1"/>
                  <a:t>y+z</a:t>
                </a:r>
                <a:r>
                  <a:rPr lang="es-ES" dirty="0"/>
                  <a:t>)</a:t>
                </a:r>
              </a:p>
              <a:p>
                <a:pPr lvl="0"/>
                <a:r>
                  <a:rPr lang="es-ES" dirty="0"/>
                  <a:t>-Posee elemento neutro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+0=0+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ES" dirty="0"/>
              </a:p>
              <a:p>
                <a:pPr lvl="0"/>
                <a:r>
                  <a:rPr lang="es-ES" dirty="0"/>
                  <a:t>-Elemento simétrico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+(−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s-ES" dirty="0"/>
              </a:p>
              <a:p>
                <a:pPr lvl="0"/>
                <a:r>
                  <a:rPr lang="es-ES" dirty="0"/>
                  <a:t>-Conmutativa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dirty="0"/>
                  <a:t> </a:t>
                </a:r>
                <a:r>
                  <a:rPr lang="es-ES" dirty="0" err="1"/>
                  <a:t>x+y</a:t>
                </a:r>
                <a:r>
                  <a:rPr lang="es-ES" dirty="0"/>
                  <a:t> = </a:t>
                </a:r>
                <a:r>
                  <a:rPr lang="es-ES" dirty="0" err="1"/>
                  <a:t>y+x</a:t>
                </a:r>
                <a:endParaRPr lang="es-ES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C8B4A537-7E60-4FB7-BF7A-91B1DC2521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36" y="3782519"/>
                <a:ext cx="4768804" cy="1754326"/>
              </a:xfrm>
              <a:prstGeom prst="rect">
                <a:avLst/>
              </a:prstGeom>
              <a:blipFill>
                <a:blip r:embed="rId4"/>
                <a:stretch>
                  <a:fillRect l="-1151" t="-1736" b="-451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8EC2B089-8C5D-44D7-84EB-446029707D79}"/>
                  </a:ext>
                </a:extLst>
              </p:cNvPr>
              <p:cNvSpPr/>
              <p:nvPr/>
            </p:nvSpPr>
            <p:spPr>
              <a:xfrm>
                <a:off x="5020045" y="3811709"/>
                <a:ext cx="4572000" cy="17459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dirty="0"/>
                  <a:t>- bien definido en Q y es único</a:t>
                </a:r>
              </a:p>
              <a:p>
                <a:pPr lvl="0"/>
                <a:r>
                  <a:rPr lang="es-ES" dirty="0"/>
                  <a:t>- Asociativa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dirty="0"/>
                  <a:t> (</a:t>
                </a:r>
                <a:r>
                  <a:rPr lang="es-ES" dirty="0" err="1"/>
                  <a:t>x.y</a:t>
                </a:r>
                <a:r>
                  <a:rPr lang="es-ES" dirty="0"/>
                  <a:t>).z = x.(</a:t>
                </a:r>
                <a:r>
                  <a:rPr lang="es-ES" dirty="0" err="1"/>
                  <a:t>y.z</a:t>
                </a:r>
                <a:r>
                  <a:rPr lang="es-ES" dirty="0"/>
                  <a:t>)</a:t>
                </a:r>
              </a:p>
              <a:p>
                <a:pPr marL="285750" lvl="0" indent="-285750">
                  <a:buFontTx/>
                  <a:buChar char="-"/>
                </a:pPr>
                <a:r>
                  <a:rPr lang="es-ES" dirty="0"/>
                  <a:t>Elemento unidad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s-ES" b="0" dirty="0"/>
              </a:p>
              <a:p>
                <a:pPr marL="285750" lvl="0" indent="-285750">
                  <a:buFontTx/>
                  <a:buChar char="-"/>
                </a:pPr>
                <a:r>
                  <a:rPr lang="es-ES" dirty="0"/>
                  <a:t>Elemento inverso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]∈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" b="0" dirty="0"/>
                  <a:t> es [b/a]</a:t>
                </a:r>
              </a:p>
              <a:p>
                <a:pPr marL="285750" lvl="0" indent="-285750">
                  <a:buFontTx/>
                  <a:buChar char="-"/>
                </a:pPr>
                <a:r>
                  <a:rPr lang="es-ES" dirty="0"/>
                  <a:t>- Conmutativa </a:t>
                </a:r>
                <a14:m>
                  <m:oMath xmlns:m="http://schemas.openxmlformats.org/officeDocument/2006/math">
                    <m:r>
                      <a:rPr lang="es-ES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dirty="0"/>
                  <a:t> x.y = </a:t>
                </a:r>
                <a:r>
                  <a:rPr lang="es-ES" dirty="0" err="1"/>
                  <a:t>y.x</a:t>
                </a:r>
                <a:endParaRPr lang="es-ES" dirty="0"/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8EC2B089-8C5D-44D7-84EB-446029707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045" y="3811709"/>
                <a:ext cx="4572000" cy="1745927"/>
              </a:xfrm>
              <a:prstGeom prst="rect">
                <a:avLst/>
              </a:prstGeom>
              <a:blipFill>
                <a:blip r:embed="rId5"/>
                <a:stretch>
                  <a:fillRect l="-1067" t="-1742" b="-20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71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611560" y="2506610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1A63761-0DF7-463E-8523-61CFC4AFB958}"/>
              </a:ext>
            </a:extLst>
          </p:cNvPr>
          <p:cNvSpPr/>
          <p:nvPr/>
        </p:nvSpPr>
        <p:spPr>
          <a:xfrm>
            <a:off x="237928" y="2163242"/>
            <a:ext cx="235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F559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Q</a:t>
            </a:r>
            <a:r>
              <a:rPr lang="es-ES" b="1" u="sng" dirty="0">
                <a:solidFill>
                  <a:srgbClr val="20386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Números racionales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B9CEFDDD-0097-4A8E-BB70-F54AF8C9FD0D}"/>
                  </a:ext>
                </a:extLst>
              </p:cNvPr>
              <p:cNvSpPr/>
              <p:nvPr/>
            </p:nvSpPr>
            <p:spPr>
              <a:xfrm>
                <a:off x="899592" y="2546975"/>
                <a:ext cx="7632848" cy="316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SUMA	</a:t>
                </a:r>
                <a:r>
                  <a:rPr lang="es-ES" sz="1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(Q,+) grupo abeliano</a:t>
                </a:r>
                <a:r>
                  <a:rPr lang="es-ES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PRODUCTO </a:t>
                </a:r>
                <a:r>
                  <a:rPr lang="es-ES" sz="1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(Q</a:t>
                </a:r>
                <a:r>
                  <a:rPr lang="es-ES" sz="1600" b="1" baseline="30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s-ES" sz="16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,+) grupo abeliano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-Asociativa			-Asociativa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-Conmutativa			-Conmutativa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-Elemento Neutro	[0/a]		-Elemento unidad [a/a]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-Elemento opuesto [-a/b]		-Elemento inverso de [a/b]: [b/a]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+Distributiva del producto respecto a la suma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↓</m:t>
                      </m:r>
                    </m:oMath>
                  </m:oMathPara>
                </a14:m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(Q,+, .)es un cuerpo conmutativo</a:t>
                </a: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B9CEFDDD-0097-4A8E-BB70-F54AF8C9F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546975"/>
                <a:ext cx="7632848" cy="3168240"/>
              </a:xfrm>
              <a:prstGeom prst="rect">
                <a:avLst/>
              </a:prstGeom>
              <a:blipFill>
                <a:blip r:embed="rId4"/>
                <a:stretch>
                  <a:fillRect l="-719" t="-962" b="-2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033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611560" y="2506610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02AC69B-39BF-484E-8641-BFAA0AE211E1}"/>
              </a:ext>
            </a:extLst>
          </p:cNvPr>
          <p:cNvSpPr/>
          <p:nvPr/>
        </p:nvSpPr>
        <p:spPr>
          <a:xfrm>
            <a:off x="580340" y="2092068"/>
            <a:ext cx="2663999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Relación de orden en Q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A0CDC76B-E335-4FE4-9260-B01EBD64D3BC}"/>
                  </a:ext>
                </a:extLst>
              </p:cNvPr>
              <p:cNvSpPr/>
              <p:nvPr/>
            </p:nvSpPr>
            <p:spPr>
              <a:xfrm>
                <a:off x="594797" y="2506610"/>
                <a:ext cx="6978094" cy="3269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es-ES" dirty="0">
                    <a:solidFill>
                      <a:srgbClr val="00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Dado un número racional r, </a:t>
                </a:r>
                <a:r>
                  <a:rPr lang="es-ES" b="1" dirty="0">
                    <a:solidFill>
                      <a:srgbClr val="00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s-ES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s-ES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p>
                        <m:r>
                          <a:rPr lang="es-ES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ES" b="1" dirty="0">
                    <a:solidFill>
                      <a:srgbClr val="00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s-ES" b="1" dirty="0" err="1">
                    <a:solidFill>
                      <a:srgbClr val="00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ó</a:t>
                </a:r>
                <a:r>
                  <a:rPr lang="es-ES" b="1" dirty="0">
                    <a:solidFill>
                      <a:srgbClr val="00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r=0 </a:t>
                </a:r>
                <a:r>
                  <a:rPr lang="es-ES" b="1" dirty="0" err="1">
                    <a:solidFill>
                      <a:srgbClr val="00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ó</a:t>
                </a:r>
                <a:r>
                  <a:rPr lang="es-ES" b="1" dirty="0">
                    <a:solidFill>
                      <a:srgbClr val="00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-r</a:t>
                </a:r>
                <a14:m>
                  <m:oMath xmlns:m="http://schemas.openxmlformats.org/officeDocument/2006/math">
                    <m:r>
                      <a:rPr lang="es-ES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s-ES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p>
                        <m:r>
                          <a:rPr lang="es-ES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ES" dirty="0">
                    <a:solidFill>
                      <a:srgbClr val="00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s-E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:r>
                  <a:rPr lang="es-ES" b="1" dirty="0">
                    <a:solidFill>
                      <a:srgbClr val="00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p>
                        <m:r>
                          <a:rPr lang="es-ES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s-ES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sSup>
                      <m:sSupPr>
                        <m:ctrlPr>
                          <a:rPr lang="es-ES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p>
                        <m:r>
                          <a:rPr lang="es-ES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s-ES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∪{</m:t>
                    </m:r>
                    <m:r>
                      <a:rPr lang="es-ES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s-ES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s-E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Ø"/>
                </a:pPr>
                <a:r>
                  <a:rPr lang="es-ES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se define una relación </a:t>
                </a:r>
                <a14:m>
                  <m:oMath xmlns:m="http://schemas.openxmlformats.org/officeDocument/2006/math">
                    <m:r>
                      <a:rPr lang="es-ES" sz="2400" b="1" i="1"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𝒓</m:t>
                    </m:r>
                    <m:r>
                      <a:rPr lang="es-ES" sz="2400" b="1" i="1"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≤</m:t>
                    </m:r>
                    <m:r>
                      <a:rPr lang="es-ES" sz="2400" b="1" i="1"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𝒔</m:t>
                    </m:r>
                    <m:r>
                      <a:rPr lang="es-ES" sz="2400" b="1" i="1"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1" i="1"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𝒔𝒊</m:t>
                    </m:r>
                    <m:r>
                      <a:rPr lang="es-ES" sz="2400" b="1" i="1"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1" i="1"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𝒔</m:t>
                    </m:r>
                    <m:r>
                      <a:rPr lang="es-ES" sz="2400" b="1" i="1"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400" b="1" i="1"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𝒓</m:t>
                    </m:r>
                    <m:r>
                      <a:rPr lang="es-ES" sz="2400" b="1" i="1"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≥</m:t>
                    </m:r>
                    <m:r>
                      <a:rPr lang="es-ES" sz="2400" b="1" i="1"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s-ES" sz="2400" b="1" dirty="0"/>
              </a:p>
              <a:p>
                <a:pPr lvl="0"/>
                <a:r>
                  <a:rPr lang="es-ES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Es una relación de orden total</a:t>
                </a:r>
                <a:endParaRPr lang="es-ES" dirty="0"/>
              </a:p>
              <a:p>
                <a:pPr marL="285750" lvl="0" indent="-285750">
                  <a:buFont typeface="Wingdings" panose="05000000000000000000" pitchFamily="2" charset="2"/>
                  <a:buChar char="Ø"/>
                </a:pPr>
                <a:r>
                  <a:rPr lang="es-ES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La relación de orden es compatible con la suma</a:t>
                </a:r>
                <a:endParaRPr lang="es-ES" dirty="0"/>
              </a:p>
              <a:p>
                <a:pPr marL="285750" lvl="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s-ES" sz="2400" b="1" i="1">
                        <a:latin typeface="Cambria Math" panose="02040503050406030204" pitchFamily="18" charset="0"/>
                      </a:rPr>
                      <m:t>𝑺𝒊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       ∀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sz="24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s-ES" sz="2400" b="1" dirty="0"/>
              </a:p>
              <a:p>
                <a:pPr lvl="0"/>
                <a:r>
                  <a:rPr lang="es-ES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La relación de orden no siempre es compatible con el producto</a:t>
                </a:r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𝑺𝒊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𝒔𝒊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s-ES" sz="2400" b="1" i="1">
                              <a:effectLst>
                                <a:outerShdw blurRad="38100" dist="25400" dir="5400000" algn="ctr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1" i="1">
                              <a:effectLst>
                                <a:outerShdw blurRad="38100" dist="25400" dir="5400000" algn="ctr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s-ES" sz="2400" b="1" i="1">
                              <a:effectLst>
                                <a:outerShdw blurRad="38100" dist="25400" dir="5400000" algn="ctr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s-E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𝑺𝒊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𝒔𝒊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s-ES" sz="2400" b="1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s-ES" sz="2400" b="1" i="1">
                              <a:effectLst>
                                <a:outerShdw blurRad="38100" dist="25400" dir="5400000" algn="ctr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1" i="1">
                              <a:effectLst>
                                <a:outerShdw blurRad="38100" dist="25400" dir="5400000" algn="ctr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s-ES" sz="2400" b="1" i="1">
                              <a:effectLst>
                                <a:outerShdw blurRad="38100" dist="25400" dir="5400000" algn="ctr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ES" sz="2400" b="1" dirty="0"/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:endParaRPr lang="es-E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A0CDC76B-E335-4FE4-9260-B01EBD64D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7" y="2506610"/>
                <a:ext cx="6978094" cy="3269100"/>
              </a:xfrm>
              <a:prstGeom prst="rect">
                <a:avLst/>
              </a:prstGeom>
              <a:blipFill>
                <a:blip r:embed="rId4"/>
                <a:stretch>
                  <a:fillRect l="-1224" t="-9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457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420888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5C743F4-7C0C-4D4E-B9F4-642E61CCD4D8}"/>
              </a:ext>
            </a:extLst>
          </p:cNvPr>
          <p:cNvSpPr/>
          <p:nvPr/>
        </p:nvSpPr>
        <p:spPr>
          <a:xfrm>
            <a:off x="533872" y="2188624"/>
            <a:ext cx="7632848" cy="364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4472C4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Densidad de Q</a:t>
            </a:r>
            <a:endParaRPr lang="es-E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dados dos números racionales entre ellos siempre se puede encontrar un número infinito de números racionales</a:t>
            </a:r>
            <a:endParaRPr lang="es-ES" sz="2800" dirty="0">
              <a:solidFill>
                <a:srgbClr val="000000"/>
              </a:solidFill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 sirven los conceptos de anterior y siguiente</a:t>
            </a:r>
            <a:r>
              <a:rPr lang="es-ES" sz="2800" dirty="0"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800" dirty="0">
                <a:solidFill>
                  <a:srgbClr val="000000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 no ocurre en N ni tampoco en Z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93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420888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D0C8DE67-D6A7-4691-88CA-5C781BF67F98}"/>
                  </a:ext>
                </a:extLst>
              </p:cNvPr>
              <p:cNvSpPr/>
              <p:nvPr/>
            </p:nvSpPr>
            <p:spPr>
              <a:xfrm>
                <a:off x="0" y="2394887"/>
                <a:ext cx="7992888" cy="3242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2400" dirty="0">
                    <a:solidFill>
                      <a:srgbClr val="4472C4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Valor absoluto de números racionales</a:t>
                </a:r>
                <a:endParaRPr lang="es-ES" sz="11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71550" lvl="1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rgbClr val="00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función valor absoluto de un número racional se define como</a:t>
                </a:r>
                <a:endParaRPr lang="es-E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88645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ES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25400" dir="5400000" algn="ctr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25400" dir="5400000" algn="ctr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d>
                      <m:r>
                        <a:rPr lang="es-ES" sz="2400" b="1" i="1">
                          <a:solidFill>
                            <a:srgbClr val="000000"/>
                          </a:solidFill>
                          <a:effectLst>
                            <a:outerShdw blurRad="38100" dist="25400" dir="5400000" algn="ctr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ES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25400" dir="5400000" algn="ctr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s-ES" sz="2400" b="1" i="1">
                              <a:solidFill>
                                <a:srgbClr val="000000"/>
                              </a:solidFill>
                              <a:effectLst>
                                <a:outerShdw blurRad="38100" dist="25400" dir="5400000" algn="ctr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𝒔𝒖𝒑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s-ES" sz="24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25400" dir="5400000" algn="ctr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25400" dir="5400000" algn="ctr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  <m:r>
                                <a:rPr lang="es-ES" sz="24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25400" dir="5400000" algn="ctr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 −</m:t>
                              </m:r>
                              <m:r>
                                <a:rPr lang="es-ES" sz="2400" b="1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25400" dir="5400000" algn="ctr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s-ES" sz="2400" b="1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8864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" sz="2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874395" indent="-285750" algn="just">
                  <a:lnSpc>
                    <a:spcPct val="107000"/>
                  </a:lnSpc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s-ES" dirty="0">
                    <a:solidFill>
                      <a:srgbClr val="00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las propiedades son idénticas a las del valor absoluto de números enteros</a:t>
                </a:r>
                <a:endParaRPr lang="es-E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57300" lvl="2" indent="-342900" algn="just">
                  <a:lnSpc>
                    <a:spcPct val="107000"/>
                  </a:lnSpc>
                  <a:buFont typeface="+mj-lt"/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∀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↔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s-E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57300" lvl="2" indent="-342900" algn="just">
                  <a:lnSpc>
                    <a:spcPct val="107000"/>
                  </a:lnSpc>
                  <a:buFont typeface="+mj-lt"/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  <m: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d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d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∀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es-ES" sz="2400" b="1" dirty="0">
                    <a:solidFill>
                      <a:srgbClr val="00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s-ES" sz="2400" b="1" dirty="0" err="1">
                    <a:solidFill>
                      <a:srgbClr val="00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</a:t>
                </a:r>
                <a:r>
                  <a:rPr lang="es-ES" sz="2400" b="1" dirty="0">
                    <a:solidFill>
                      <a:srgbClr val="00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Triangular)</a:t>
                </a:r>
                <a:endParaRPr lang="es-E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257300" lvl="2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  <m: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d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2400" b="1" i="1">
                            <a:solidFill>
                              <a:srgbClr val="0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d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∀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𝒔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ES" sz="2400" b="1" i="1">
                        <a:solidFill>
                          <a:srgbClr val="000000"/>
                        </a:solidFill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𝑸</m:t>
                    </m:r>
                  </m:oMath>
                </a14:m>
                <a:r>
                  <a:rPr lang="es-ES" sz="2400" b="1" dirty="0">
                    <a:solidFill>
                      <a:srgbClr val="00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D0C8DE67-D6A7-4691-88CA-5C781BF67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94887"/>
                <a:ext cx="7992888" cy="3242811"/>
              </a:xfrm>
              <a:prstGeom prst="rect">
                <a:avLst/>
              </a:prstGeom>
              <a:blipFill>
                <a:blip r:embed="rId4"/>
                <a:stretch>
                  <a:fillRect t="-1504" r="-839" b="-375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526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1560" y="2204864"/>
                <a:ext cx="7632848" cy="36003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sz="24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Q es un conjunto numerable</a:t>
                </a:r>
                <a:endParaRPr lang="es-E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s-ES" sz="1800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No hay más números racionales que enteros--</a:t>
                </a:r>
                <a:r>
                  <a:rPr lang="es-ES" sz="1800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sym typeface="Wingdings" panose="05000000000000000000" pitchFamily="2" charset="2"/>
                  </a:rPr>
                  <a:t></a:t>
                </a:r>
                <a:r>
                  <a:rPr lang="es-ES" sz="1800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s-ES" sz="1800" b="1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el conjunto Q es un conjunto numerable.</a:t>
                </a:r>
                <a:endParaRPr lang="es-ES" sz="1800" b="1" dirty="0"/>
              </a:p>
              <a:p>
                <a:r>
                  <a:rPr lang="es-ES" sz="1800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Q(b)= {todas las fracciones con denominador b} (b&gt;0)</a:t>
                </a:r>
                <a:endParaRPr lang="es-ES" sz="1800" dirty="0"/>
              </a:p>
              <a:p>
                <a:r>
                  <a:rPr lang="es-ES" sz="1800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El subconjunto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800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s-ES" sz="1800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s-ES" sz="1800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800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s-ES" sz="1800" i="1"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𝑒𝑠</m:t>
                    </m:r>
                    <m:r>
                      <a:rPr lang="es-ES" sz="1800" i="1"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800" i="1">
                        <a:effectLst>
                          <a:outerShdw blurRad="38100" dist="25400" dir="5400000" algn="ctr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𝑖𝑠𝑜𝑚𝑜𝑟𝑓𝑜</m:t>
                    </m:r>
                  </m:oMath>
                </a14:m>
                <a:r>
                  <a:rPr lang="es-ES" sz="1800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 a N</a:t>
                </a:r>
                <a:endParaRPr lang="es-ES" sz="1800" dirty="0"/>
              </a:p>
              <a:p>
                <a:r>
                  <a:rPr lang="es-ES" sz="1800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El subconjunto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800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800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s-ES" sz="1800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s-ES" sz="1800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800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s-ES" sz="1800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 también es numerable.</a:t>
                </a:r>
                <a:endParaRPr lang="es-ES" sz="1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1800" b="1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800" b="1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s-ES" sz="1800" b="1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s-ES" sz="1800" b="1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800" b="1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sSup>
                      <m:sSupPr>
                        <m:ctrlPr>
                          <a:rPr lang="es-ES" sz="1800" b="1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800" b="1" i="1" smtClean="0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800" b="1" i="1" smtClean="0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es-ES" sz="1800" b="1" i="1" smtClean="0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800" b="1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es-ES" sz="1800" b="1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s-ES" sz="1800" b="1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800" b="1" i="1"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s-ES" sz="1800" b="1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 = Q(b) numerable</a:t>
                </a:r>
                <a:endParaRPr lang="es-ES" sz="1800" b="1" dirty="0"/>
              </a:p>
              <a:p>
                <a:r>
                  <a:rPr lang="es-ES" sz="1800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Q(1)UQ(2)UQ(3)…. Es un conjunto numerable que contiene a Q--</a:t>
                </a:r>
                <a:r>
                  <a:rPr lang="es-ES" sz="1800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sym typeface="Wingdings" panose="05000000000000000000" pitchFamily="2" charset="2"/>
                  </a:rPr>
                  <a:t></a:t>
                </a:r>
                <a:r>
                  <a:rPr lang="es-ES" sz="1800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Q es numerable</a:t>
                </a:r>
                <a:endParaRPr lang="es-ES" sz="1800" dirty="0"/>
              </a:p>
              <a:p>
                <a:r>
                  <a:rPr lang="es-ES" sz="2400" b="1" dirty="0" err="1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Card</a:t>
                </a:r>
                <a:r>
                  <a:rPr lang="es-ES" sz="2400" b="1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 N =</a:t>
                </a:r>
                <a:r>
                  <a:rPr lang="es-ES" sz="2400" b="1" dirty="0" err="1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Card</a:t>
                </a:r>
                <a:r>
                  <a:rPr lang="es-ES" sz="2400" b="1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 Z = </a:t>
                </a:r>
                <a:r>
                  <a:rPr lang="es-ES" sz="2400" b="1" dirty="0" err="1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Card</a:t>
                </a:r>
                <a:r>
                  <a:rPr lang="es-ES" sz="2400" b="1" dirty="0"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</a:rPr>
                  <a:t> Q = infinito numerable</a:t>
                </a:r>
                <a:endParaRPr lang="es-ES" sz="2400" b="1" dirty="0"/>
              </a:p>
            </p:txBody>
          </p:sp>
        </mc:Choice>
        <mc:Fallback xmlns="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04864"/>
                <a:ext cx="7632848" cy="3600399"/>
              </a:xfrm>
              <a:prstGeom prst="rect">
                <a:avLst/>
              </a:prstGeom>
              <a:blipFill>
                <a:blip r:embed="rId4"/>
                <a:stretch>
                  <a:fillRect l="-1278" t="-2542" r="-1198" b="-16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3045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420888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447DAA5-3B3B-496C-8A49-C4EB1AD3DD97}"/>
              </a:ext>
            </a:extLst>
          </p:cNvPr>
          <p:cNvSpPr/>
          <p:nvPr/>
        </p:nvSpPr>
        <p:spPr>
          <a:xfrm>
            <a:off x="140518" y="2060848"/>
            <a:ext cx="7488832" cy="348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8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F5496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s-ES" sz="2800" b="1" u="sng" dirty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Números reales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800" dirty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números irracionales: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-tienen un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nº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infinito de cifras decimales no periódicas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-no son solución de ninguna ecuación de números enteros ni racionales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800" dirty="0">
                <a:solidFill>
                  <a:srgbClr val="1F386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s-ES" sz="2000" b="1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Densidad de Q en R </a:t>
            </a:r>
            <a:endParaRPr lang="es-ES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se puede considerar cualquier número real es el límite de una sucesión de números racionales----</a:t>
            </a:r>
            <a:r>
              <a:rPr lang="es-E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s-E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 Q es denso en R.</a:t>
            </a:r>
            <a:endParaRPr lang="es-E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R se define como una ampliación de Q</a:t>
            </a:r>
            <a:endParaRPr lang="es-ES" dirty="0"/>
          </a:p>
          <a:p>
            <a:r>
              <a:rPr lang="es-E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s-ES" sz="28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S" sz="2800" b="1" u="sng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Números  complejos</a:t>
            </a:r>
            <a:endParaRPr lang="es-E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7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420888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554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sz="20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339D07-7BDA-4BF4-9BD5-5F1F0581C697}"/>
              </a:ext>
            </a:extLst>
          </p:cNvPr>
          <p:cNvSpPr txBox="1"/>
          <p:nvPr/>
        </p:nvSpPr>
        <p:spPr>
          <a:xfrm>
            <a:off x="539552" y="2276872"/>
            <a:ext cx="65527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400" dirty="0"/>
              <a:t>Número</a:t>
            </a:r>
            <a:r>
              <a:rPr lang="es-ES" dirty="0"/>
              <a:t>  </a:t>
            </a:r>
            <a:r>
              <a:rPr lang="es-ES" sz="2400" dirty="0">
                <a:solidFill>
                  <a:srgbClr val="C00000"/>
                </a:solidFill>
              </a:rPr>
              <a:t>¿un concepto simple?</a:t>
            </a:r>
          </a:p>
          <a:p>
            <a:endParaRPr lang="es-E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>
                <a:highlight>
                  <a:srgbClr val="C0C0C0"/>
                </a:highlight>
              </a:rPr>
              <a:t>Número</a:t>
            </a:r>
            <a:r>
              <a:rPr lang="es-ES" dirty="0"/>
              <a:t>: surge de la necesidad de contar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 cardinal</a:t>
            </a:r>
            <a:r>
              <a:rPr lang="es-ES" dirty="0"/>
              <a:t>: el tamaño de una colección de objetos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 ordinal</a:t>
            </a:r>
            <a:r>
              <a:rPr lang="es-ES" dirty="0"/>
              <a:t>: permite asignar una posición a cada objeto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C142A03-99A8-40E2-8ED5-FBD998646361}"/>
              </a:ext>
            </a:extLst>
          </p:cNvPr>
          <p:cNvSpPr txBox="1"/>
          <p:nvPr/>
        </p:nvSpPr>
        <p:spPr>
          <a:xfrm>
            <a:off x="683568" y="4005064"/>
            <a:ext cx="64087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Condiciones necesarias para que pueda producirse el conteo: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b="1" dirty="0"/>
              <a:t>De orden estable</a:t>
            </a:r>
            <a:r>
              <a:rPr lang="es-ES" dirty="0"/>
              <a:t>: </a:t>
            </a:r>
            <a:r>
              <a:rPr lang="es-ES" sz="1600" dirty="0"/>
              <a:t>la repetición de una secuencia de números siempre en un mismo orden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b="1" dirty="0"/>
              <a:t>De </a:t>
            </a:r>
            <a:r>
              <a:rPr lang="es-ES" b="1" dirty="0" err="1"/>
              <a:t>biunivocidad</a:t>
            </a:r>
            <a:r>
              <a:rPr lang="es-ES" b="1" dirty="0"/>
              <a:t>: </a:t>
            </a:r>
            <a:r>
              <a:rPr lang="es-ES" sz="1600" dirty="0"/>
              <a:t>a cada objeto de la colección se le asigna un y sólo un número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6584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204864"/>
            <a:ext cx="8424936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u="sng" dirty="0"/>
              <a:t>La Matemática Discreta es un área de las Matemáticas que estudia los conjuntos discretos: finitos o infinitos numerables. </a:t>
            </a:r>
            <a:endParaRPr lang="es-ES" sz="1800" dirty="0"/>
          </a:p>
          <a:p>
            <a:r>
              <a:rPr lang="es-ES" sz="1800" b="1" u="sng" dirty="0"/>
              <a:t>el cálculo infinitesimal</a:t>
            </a:r>
            <a:r>
              <a:rPr lang="es-ES" sz="1800" b="1" dirty="0"/>
              <a:t>: </a:t>
            </a:r>
            <a:r>
              <a:rPr lang="es-ES" sz="1800" dirty="0"/>
              <a:t>la base son números reales y maneja conceptos como la continuidad, </a:t>
            </a:r>
            <a:r>
              <a:rPr lang="es-ES" sz="1800" b="1" u="sng" dirty="0"/>
              <a:t>las Matemáticas discretas </a:t>
            </a:r>
            <a:r>
              <a:rPr lang="es-ES" sz="1800" dirty="0"/>
              <a:t>estudian estructuras cuyos elementos se pueden contar uno a uno separadamente. No es posible manejar las ideas de proximidad, límite, continuidad, suavidad en las curvas…</a:t>
            </a:r>
          </a:p>
          <a:p>
            <a:r>
              <a:rPr lang="es-ES" sz="1800" dirty="0"/>
              <a:t>En matemática discreta: los números naturales o los conjuntos numerables: Z y Q</a:t>
            </a:r>
          </a:p>
          <a:p>
            <a:r>
              <a:rPr lang="es-ES" sz="1800" dirty="0"/>
              <a:t>Gráficas: en matemática discreta son gráficos de puntos aislados, no trazos continuos de curvas o rectas</a:t>
            </a:r>
          </a:p>
          <a:p>
            <a:pPr marL="0" indent="0">
              <a:buNone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Matemática Discreta: fundamental en la computación porque sólo son computables las funciones de conjuntos numerables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871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76569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55E41C1-939D-4E5C-AD35-91E896CA5AB7}"/>
              </a:ext>
            </a:extLst>
          </p:cNvPr>
          <p:cNvSpPr/>
          <p:nvPr/>
        </p:nvSpPr>
        <p:spPr>
          <a:xfrm>
            <a:off x="467544" y="2262212"/>
            <a:ext cx="4572000" cy="5329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28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Conjunto:</a:t>
            </a:r>
            <a:endParaRPr lang="es-ES" sz="28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4C75CD3-5CB2-4FC7-B05B-8DE20141FC56}"/>
              </a:ext>
            </a:extLst>
          </p:cNvPr>
          <p:cNvSpPr/>
          <p:nvPr/>
        </p:nvSpPr>
        <p:spPr>
          <a:xfrm>
            <a:off x="755576" y="2848644"/>
            <a:ext cx="6768752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colección de determinados objetos (elementos) bien definidos y diferenciados unos de otros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D5BB5AC-EADD-45B2-801D-8BA33E045F68}"/>
              </a:ext>
            </a:extLst>
          </p:cNvPr>
          <p:cNvSpPr/>
          <p:nvPr/>
        </p:nvSpPr>
        <p:spPr>
          <a:xfrm>
            <a:off x="32860" y="3767346"/>
            <a:ext cx="4572000" cy="15610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 extensión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nombrando a todos los elementos que forman parte del conjunto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Ejemplos: {3,4,5,6…} </a:t>
            </a:r>
          </a:p>
          <a:p>
            <a:pPr marL="1143000" lvl="2" indent="-2286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{a, 2, Madrid, 5}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8694F752-6F24-4DBF-A471-DA4047FD7246}"/>
                  </a:ext>
                </a:extLst>
              </p:cNvPr>
              <p:cNvSpPr/>
              <p:nvPr/>
            </p:nvSpPr>
            <p:spPr>
              <a:xfrm>
                <a:off x="4355976" y="3767346"/>
                <a:ext cx="4572000" cy="15610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742950" lvl="1" indent="-285750" algn="just">
                  <a:lnSpc>
                    <a:spcPct val="107000"/>
                  </a:lnSpc>
                  <a:spcAft>
                    <a:spcPts val="0"/>
                  </a:spcAft>
                  <a:buFont typeface="Courier New" panose="02070309020205020404" pitchFamily="49" charset="0"/>
                  <a:buChar char="o"/>
                </a:pPr>
                <a:r>
                  <a:rPr lang="es-ES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Por comprensión</a:t>
                </a:r>
                <a:r>
                  <a:rPr lang="es-ES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 dando una propiedad que los caracteriza</a:t>
                </a:r>
                <a:endParaRPr lang="es-E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34490" indent="-285750" algn="just">
                  <a:lnSpc>
                    <a:spcPct val="107000"/>
                  </a:lnSpc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es-ES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{x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&gt;2}</m:t>
                    </m:r>
                  </m:oMath>
                </a14:m>
                <a:r>
                  <a:rPr lang="es-ES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es-E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34490" indent="-285750" algn="just">
                  <a:lnSpc>
                    <a:spcPct val="107000"/>
                  </a:lnSpc>
                  <a:buFont typeface="Wingdings" panose="05000000000000000000" pitchFamily="2" charset="2"/>
                  <a:buChar char="§"/>
                </a:pPr>
                <a:r>
                  <a:rPr lang="es-ES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{x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𝑅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/</m:t>
                    </m:r>
                    <m:sSup>
                      <m:sSupPr>
                        <m:ctrlP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s-E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−6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s-E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+3=0}</m:t>
                    </m:r>
                  </m:oMath>
                </a14:m>
                <a:endParaRPr lang="es-E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48740" algn="just">
                  <a:lnSpc>
                    <a:spcPct val="107000"/>
                  </a:lnSpc>
                  <a:spcAft>
                    <a:spcPts val="0"/>
                  </a:spcAft>
                </a:pPr>
                <a:endParaRPr lang="es-ES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8694F752-6F24-4DBF-A471-DA4047FD7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767346"/>
                <a:ext cx="4572000" cy="1561005"/>
              </a:xfrm>
              <a:prstGeom prst="rect">
                <a:avLst/>
              </a:prstGeom>
              <a:blipFill>
                <a:blip r:embed="rId4"/>
                <a:stretch>
                  <a:fillRect t="-1563" r="-10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879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76569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38A4476-8F41-4D57-A646-E47049DAEDF8}"/>
                  </a:ext>
                </a:extLst>
              </p:cNvPr>
              <p:cNvSpPr txBox="1"/>
              <p:nvPr/>
            </p:nvSpPr>
            <p:spPr>
              <a:xfrm>
                <a:off x="467544" y="2302003"/>
                <a:ext cx="6264696" cy="1427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N de números naturales	N={1,2,3,4,5,…..}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Z de números enteros 	Z ={…,-3, -2, -1, 0, 1,2,3,….}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Q de números racionales 	Q={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200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s-ES" sz="2000" b="0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s-ES" sz="2000" dirty="0" err="1">
                    <a:solidFill>
                      <a:schemeClr val="accent1">
                        <a:lumMod val="50000"/>
                      </a:schemeClr>
                    </a:solidFill>
                  </a:rPr>
                  <a:t>/</a:t>
                </a: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1">
                        <a:lumMod val="50000"/>
                      </a:schemeClr>
                    </a:solidFill>
                  </a:rPr>
                  <a:t>a,b</a:t>
                </a:r>
                <a14:m>
                  <m:oMath xmlns:m="http://schemas.openxmlformats.org/officeDocument/2006/math">
                    <m:r>
                      <a:rPr lang="es-ES" sz="20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≠0}</m:t>
                    </m:r>
                  </m:oMath>
                </a14:m>
                <a:endParaRPr lang="es-E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R de números reales		R={x/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∞&lt;</m:t>
                    </m:r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&lt;∞}</m:t>
                    </m:r>
                  </m:oMath>
                </a14:m>
                <a:endParaRPr lang="es-E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38A4476-8F41-4D57-A646-E47049DAE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02003"/>
                <a:ext cx="6264696" cy="1427570"/>
              </a:xfrm>
              <a:prstGeom prst="rect">
                <a:avLst/>
              </a:prstGeom>
              <a:blipFill>
                <a:blip r:embed="rId4"/>
                <a:stretch>
                  <a:fillRect l="-876" t="-2564" b="-683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ACDE4960-EA29-4D34-9908-59CF20352428}"/>
                  </a:ext>
                </a:extLst>
              </p:cNvPr>
              <p:cNvSpPr txBox="1"/>
              <p:nvPr/>
            </p:nvSpPr>
            <p:spPr>
              <a:xfrm>
                <a:off x="683568" y="4365104"/>
                <a:ext cx="75608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28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s-ES" sz="28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s-ES" sz="28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s-ES" sz="28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s-ES" sz="28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meros</m:t>
                      </m:r>
                      <m:r>
                        <a:rPr lang="es-ES" sz="28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8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reales</m:t>
                      </m:r>
                      <m:r>
                        <a:rPr lang="es-ES" sz="28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8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estrictamente</m:t>
                      </m:r>
                      <m:r>
                        <a:rPr lang="es-ES" sz="28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800" b="0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negativos</m:t>
                      </m:r>
                    </m:oMath>
                  </m:oMathPara>
                </a14:m>
                <a:endParaRPr lang="es-ES" sz="2800" b="0" i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s-ES" sz="2800" dirty="0">
                    <a:solidFill>
                      <a:schemeClr val="accent1">
                        <a:lumMod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S" sz="2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ES" sz="28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s-ES" sz="2800" dirty="0">
                    <a:solidFill>
                      <a:schemeClr val="accent1">
                        <a:lumMod val="50000"/>
                      </a:schemeClr>
                    </a:solidFill>
                  </a:rPr>
                  <a:t> : números enteros estrictamente positivos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ACDE4960-EA29-4D34-9908-59CF20352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365104"/>
                <a:ext cx="7560840" cy="954107"/>
              </a:xfrm>
              <a:prstGeom prst="rect">
                <a:avLst/>
              </a:prstGeom>
              <a:blipFill>
                <a:blip r:embed="rId5"/>
                <a:stretch>
                  <a:fillRect b="-1719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exágono 14">
                <a:extLst>
                  <a:ext uri="{FF2B5EF4-FFF2-40B4-BE49-F238E27FC236}">
                    <a16:creationId xmlns:a16="http://schemas.microsoft.com/office/drawing/2014/main" id="{8A0CEDA8-79B4-44A3-A5CE-0B21535E8C34}"/>
                  </a:ext>
                </a:extLst>
              </p:cNvPr>
              <p:cNvSpPr/>
              <p:nvPr/>
            </p:nvSpPr>
            <p:spPr>
              <a:xfrm>
                <a:off x="6660233" y="2309305"/>
                <a:ext cx="2250862" cy="1823169"/>
              </a:xfrm>
              <a:prstGeom prst="hexag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E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s-E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∃</m:t>
                    </m:r>
                  </m:oMath>
                </a14:m>
                <a:r>
                  <a:rPr lang="es-ES" sz="2400" dirty="0"/>
                  <a:t>     </a:t>
                </a:r>
                <a14:m>
                  <m:oMath xmlns:m="http://schemas.openxmlformats.org/officeDocument/2006/math">
                    <m:r>
                      <a:rPr lang="es-E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s-ES" sz="2400" dirty="0"/>
                  <a:t>x</a:t>
                </a:r>
                <a:r>
                  <a:rPr lang="es-E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s-ES" sz="2400" dirty="0"/>
              </a:p>
              <a:p>
                <a:pPr algn="ctr"/>
                <a:r>
                  <a:rPr lang="es-ES" sz="2400" dirty="0"/>
                  <a:t> </a:t>
                </a:r>
              </a:p>
            </p:txBody>
          </p:sp>
        </mc:Choice>
        <mc:Fallback xmlns="">
          <p:sp>
            <p:nvSpPr>
              <p:cNvPr id="15" name="Hexágono 14">
                <a:extLst>
                  <a:ext uri="{FF2B5EF4-FFF2-40B4-BE49-F238E27FC236}">
                    <a16:creationId xmlns:a16="http://schemas.microsoft.com/office/drawing/2014/main" id="{8A0CEDA8-79B4-44A3-A5CE-0B21535E8C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3" y="2309305"/>
                <a:ext cx="2250862" cy="1823169"/>
              </a:xfrm>
              <a:prstGeom prst="hexagon">
                <a:avLst/>
              </a:prstGeom>
              <a:blipFill>
                <a:blip r:embed="rId6"/>
                <a:stretch>
                  <a:fillRect r="-225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17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76569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DE4960-EA29-4D34-9908-59CF20352428}"/>
              </a:ext>
            </a:extLst>
          </p:cNvPr>
          <p:cNvSpPr txBox="1"/>
          <p:nvPr/>
        </p:nvSpPr>
        <p:spPr>
          <a:xfrm>
            <a:off x="142142" y="2097821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Ejemplo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633823C-AF61-4BC0-A717-21791636AA88}"/>
                  </a:ext>
                </a:extLst>
              </p:cNvPr>
              <p:cNvSpPr txBox="1"/>
              <p:nvPr/>
            </p:nvSpPr>
            <p:spPr>
              <a:xfrm>
                <a:off x="539552" y="2683886"/>
                <a:ext cx="518457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Expresa por extensión estos conjuntos:</a:t>
                </a:r>
              </a:p>
              <a:p>
                <a:pPr marL="342900" indent="-342900">
                  <a:buAutoNum type="alphaLcParenR"/>
                </a:pPr>
                <a:r>
                  <a:rPr lang="es-ES" dirty="0"/>
                  <a:t>{x/x es real positivo </a:t>
                </a:r>
                <a:r>
                  <a:rPr lang="es-ES" dirty="0" err="1"/>
                  <a:t>t.q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dirty="0"/>
                  <a:t>=1}</a:t>
                </a:r>
              </a:p>
              <a:p>
                <a:pPr marL="342900" indent="-342900">
                  <a:buAutoNum type="alphaLcParenR"/>
                </a:pPr>
                <a:r>
                  <a:rPr lang="es-ES" dirty="0"/>
                  <a:t>{x/x entero positivo menor que 12 }</a:t>
                </a:r>
              </a:p>
              <a:p>
                <a:pPr marL="342900" indent="-342900">
                  <a:buAutoNum type="alphaLcParenR"/>
                </a:pPr>
                <a:r>
                  <a:rPr lang="es-ES" dirty="0"/>
                  <a:t>{x es cuadrado de un entero y &lt;100}</a:t>
                </a:r>
              </a:p>
              <a:p>
                <a:pPr marL="342900" indent="-342900">
                  <a:buAutoNum type="alphaLcParenR"/>
                </a:pPr>
                <a:r>
                  <a:rPr lang="es-ES" dirty="0"/>
                  <a:t>{x/x entero 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dirty="0"/>
                  <a:t>=2}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633823C-AF61-4BC0-A717-21791636A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83886"/>
                <a:ext cx="5184576" cy="1477328"/>
              </a:xfrm>
              <a:prstGeom prst="rect">
                <a:avLst/>
              </a:prstGeom>
              <a:blipFill>
                <a:blip r:embed="rId4"/>
                <a:stretch>
                  <a:fillRect l="-1059" t="-2058" b="-535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489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76569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Bocadillo: rectángulo con esquinas redondeadas 5">
                <a:extLst>
                  <a:ext uri="{FF2B5EF4-FFF2-40B4-BE49-F238E27FC236}">
                    <a16:creationId xmlns:a16="http://schemas.microsoft.com/office/drawing/2014/main" id="{7F6273E5-C868-45E1-A401-D3E9C5BD278C}"/>
                  </a:ext>
                </a:extLst>
              </p:cNvPr>
              <p:cNvSpPr/>
              <p:nvPr/>
            </p:nvSpPr>
            <p:spPr>
              <a:xfrm>
                <a:off x="971600" y="2348880"/>
                <a:ext cx="7200800" cy="2808312"/>
              </a:xfrm>
              <a:prstGeom prst="wedgeRound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r>
                  <a:rPr lang="es-ES" sz="2400" dirty="0"/>
                  <a:t>Conjuntos no numéricos: listas, palabras, tiras… (</a:t>
                </a:r>
                <a:r>
                  <a:rPr lang="es-ES" sz="3600" dirty="0" err="1"/>
                  <a:t>string</a:t>
                </a:r>
                <a:r>
                  <a:rPr lang="es-ES" sz="2400" dirty="0"/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r>
                  <a:rPr lang="es-ES" sz="2400" dirty="0"/>
                  <a:t>Ejemplo: palabras de longitud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s-ES" sz="2400" dirty="0"/>
                  <a:t>2 con {0,1}: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r>
                  <a:rPr lang="es-ES" sz="2400" dirty="0"/>
                  <a:t>{0, 1, 00, 01, 10, 11}</a:t>
                </a:r>
              </a:p>
              <a:p>
                <a:pPr algn="ctr"/>
                <a:endParaRPr lang="es-ES" dirty="0"/>
              </a:p>
            </p:txBody>
          </p:sp>
        </mc:Choice>
        <mc:Fallback xmlns="">
          <p:sp>
            <p:nvSpPr>
              <p:cNvPr id="6" name="Bocadillo: rectángulo con esquinas redondeadas 5">
                <a:extLst>
                  <a:ext uri="{FF2B5EF4-FFF2-40B4-BE49-F238E27FC236}">
                    <a16:creationId xmlns:a16="http://schemas.microsoft.com/office/drawing/2014/main" id="{7F6273E5-C868-45E1-A401-D3E9C5BD27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348880"/>
                <a:ext cx="7200800" cy="2808312"/>
              </a:xfrm>
              <a:prstGeom prst="wedgeRoundRect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072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76569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: esquinas redondeadas 1">
                <a:extLst>
                  <a:ext uri="{FF2B5EF4-FFF2-40B4-BE49-F238E27FC236}">
                    <a16:creationId xmlns:a16="http://schemas.microsoft.com/office/drawing/2014/main" id="{1A54D5D9-9FA4-42D5-998B-6F5C5F086E9F}"/>
                  </a:ext>
                </a:extLst>
              </p:cNvPr>
              <p:cNvSpPr/>
              <p:nvPr/>
            </p:nvSpPr>
            <p:spPr>
              <a:xfrm>
                <a:off x="431540" y="2239745"/>
                <a:ext cx="8280920" cy="303859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𝐶𝑜𝑛𝑗𝑢𝑛𝑡𝑜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𝑢𝑛𝑖𝑣𝑒𝑟𝑠𝑎𝑙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𝑐𝑜𝑛𝑡𝑖𝑒𝑛𝑒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𝑡𝑜𝑑𝑜𝑠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𝑒𝑙𝑒𝑚𝑒𝑛𝑡𝑜𝑠</m:t>
                    </m:r>
                  </m:oMath>
                </a14:m>
                <a:endParaRPr lang="es-ES" sz="2400" b="0" dirty="0">
                  <a:ea typeface="Cambria Math" panose="02040503050406030204" pitchFamily="18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r>
                  <a:rPr lang="es-ES" sz="2400" dirty="0">
                    <a:ea typeface="Cambria Math" panose="02040503050406030204" pitchFamily="18" charset="0"/>
                  </a:rPr>
                  <a:t>Conjunto vacío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𝑐𝑜𝑛𝑡𝑖𝑒𝑛𝑒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𝑛𝑖𝑛𝑔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ú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𝑒𝑙𝑒𝑚𝑒𝑛𝑡𝑜</m:t>
                    </m:r>
                  </m:oMath>
                </a14:m>
                <a:endParaRPr lang="es-ES" sz="2400" b="0" dirty="0">
                  <a:ea typeface="Cambria Math" panose="02040503050406030204" pitchFamily="18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r>
                  <a:rPr lang="es-ES" sz="2400" dirty="0">
                    <a:ea typeface="Cambria Math" panose="02040503050406030204" pitchFamily="18" charset="0"/>
                  </a:rPr>
                  <a:t>Conjuntos iguales A=B tienen idénticos elementos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r>
                  <a:rPr lang="es-ES" sz="2400" dirty="0">
                    <a:ea typeface="Cambria Math" panose="02040503050406030204" pitchFamily="18" charset="0"/>
                  </a:rPr>
                  <a:t>A contenido en B  A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∁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∀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s-ES" sz="2400" dirty="0">
                  <a:ea typeface="Cambria Math" panose="02040503050406030204" pitchFamily="18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r>
                  <a:rPr lang="es-ES" sz="2400" dirty="0">
                    <a:ea typeface="Cambria Math" panose="020405030504060302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ES" sz="2400" dirty="0">
                    <a:ea typeface="Cambria Math" panose="02040503050406030204" pitchFamily="18" charset="0"/>
                  </a:rPr>
                  <a:t>no pertenece a A: A es subconjunto propio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s-E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𝑦𝑈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𝑐𝑜𝑡𝑎𝑠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𝑢𝑛𝑖𝑣𝑒𝑟𝑠𝑎𝑙𝑒𝑠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∅∁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∁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endParaRPr lang="es-E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r>
                  <a:rPr lang="es-ES" sz="2400" dirty="0">
                    <a:ea typeface="Cambria Math" panose="02040503050406030204" pitchFamily="18" charset="0"/>
                  </a:rPr>
                  <a:t>A,B comparables: si ACB </a:t>
                </a:r>
                <a:r>
                  <a:rPr lang="es-ES" sz="2400" dirty="0" err="1">
                    <a:ea typeface="Cambria Math" panose="02040503050406030204" pitchFamily="18" charset="0"/>
                  </a:rPr>
                  <a:t>ó</a:t>
                </a:r>
                <a:r>
                  <a:rPr lang="es-ES" sz="2400" dirty="0">
                    <a:ea typeface="Cambria Math" panose="02040503050406030204" pitchFamily="18" charset="0"/>
                  </a:rPr>
                  <a:t> BCA: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s-E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ángulo: esquinas redondeadas 1">
                <a:extLst>
                  <a:ext uri="{FF2B5EF4-FFF2-40B4-BE49-F238E27FC236}">
                    <a16:creationId xmlns:a16="http://schemas.microsoft.com/office/drawing/2014/main" id="{1A54D5D9-9FA4-42D5-998B-6F5C5F086E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2239745"/>
                <a:ext cx="8280920" cy="30385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321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76569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48D68CF-75E5-41FA-BDE0-E51A142DDBC8}"/>
              </a:ext>
            </a:extLst>
          </p:cNvPr>
          <p:cNvSpPr txBox="1"/>
          <p:nvPr/>
        </p:nvSpPr>
        <p:spPr>
          <a:xfrm>
            <a:off x="755576" y="23488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Representación gráfica: diagramas de </a:t>
            </a:r>
            <a:r>
              <a:rPr lang="es-ES" dirty="0" err="1"/>
              <a:t>Venn</a:t>
            </a:r>
            <a:r>
              <a:rPr lang="es-ES" dirty="0"/>
              <a:t> (1834-1923)</a:t>
            </a:r>
          </a:p>
          <a:p>
            <a:endParaRPr lang="es-ES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561E1F6-22AA-4B55-BEBB-B11F9260D84C}"/>
              </a:ext>
            </a:extLst>
          </p:cNvPr>
          <p:cNvSpPr/>
          <p:nvPr/>
        </p:nvSpPr>
        <p:spPr>
          <a:xfrm>
            <a:off x="2627784" y="3047420"/>
            <a:ext cx="3312368" cy="2376264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9F39A0A6-741A-4276-9B22-70B2DA7D2E8A}"/>
                  </a:ext>
                </a:extLst>
              </p:cNvPr>
              <p:cNvSpPr/>
              <p:nvPr/>
            </p:nvSpPr>
            <p:spPr>
              <a:xfrm>
                <a:off x="2195736" y="2852936"/>
                <a:ext cx="5040560" cy="277657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/>
                  <a:t>       </a:t>
                </a:r>
              </a:p>
              <a:p>
                <a:pPr algn="ctr"/>
                <a:endParaRPr lang="es-ES" dirty="0"/>
              </a:p>
              <a:p>
                <a:pPr algn="ctr"/>
                <a:endParaRPr lang="es-ES" dirty="0"/>
              </a:p>
              <a:p>
                <a:pPr algn="ctr"/>
                <a:r>
                  <a:rPr lang="es-ES" dirty="0"/>
                  <a:t>                                            z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9F39A0A6-741A-4276-9B22-70B2DA7D2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852936"/>
                <a:ext cx="5040560" cy="27765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59FC6C3D-68F8-4179-ADC2-A4C0C69F9C78}"/>
                  </a:ext>
                </a:extLst>
              </p:cNvPr>
              <p:cNvSpPr/>
              <p:nvPr/>
            </p:nvSpPr>
            <p:spPr>
              <a:xfrm>
                <a:off x="2210542" y="2908223"/>
                <a:ext cx="2279307" cy="170163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/>
                  <a:t>X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59FC6C3D-68F8-4179-ADC2-A4C0C69F9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542" y="2908223"/>
                <a:ext cx="2279307" cy="170163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787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251518" y="2276872"/>
            <a:ext cx="8568954" cy="303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44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8ED6D3-B99C-49C0-845F-09C259299364}"/>
              </a:ext>
            </a:extLst>
          </p:cNvPr>
          <p:cNvSpPr txBox="1"/>
          <p:nvPr/>
        </p:nvSpPr>
        <p:spPr>
          <a:xfrm>
            <a:off x="236710" y="2276872"/>
            <a:ext cx="85689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</a:rPr>
              <a:t>Pregunta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Si B = { 4, 7, m, n, A} y A={1,2,3} 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¿Cómo denotarías la relación entre A y B?</a:t>
            </a:r>
          </a:p>
          <a:p>
            <a:r>
              <a:rPr lang="es-ES" sz="3600" dirty="0">
                <a:solidFill>
                  <a:srgbClr val="FF0000"/>
                </a:solidFill>
              </a:rPr>
              <a:t>Ejercicio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Si U={1,2,3,4,5}, A={1,3,4} B={3,5}, C = {1,2,5}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¿qué relaciones observas entre estos conjuntos</a:t>
            </a:r>
          </a:p>
        </p:txBody>
      </p:sp>
    </p:spTree>
    <p:extLst>
      <p:ext uri="{BB962C8B-B14F-4D97-AF65-F5344CB8AC3E}">
        <p14:creationId xmlns:p14="http://schemas.microsoft.com/office/powerpoint/2010/main" val="3640773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251518" y="2276872"/>
            <a:ext cx="8568954" cy="303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44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8ED6D3-B99C-49C0-845F-09C259299364}"/>
              </a:ext>
            </a:extLst>
          </p:cNvPr>
          <p:cNvSpPr txBox="1"/>
          <p:nvPr/>
        </p:nvSpPr>
        <p:spPr>
          <a:xfrm>
            <a:off x="236710" y="2276872"/>
            <a:ext cx="85689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</a:rPr>
              <a:t>Pregunta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Si B = { 4, 7, m, n, A} y A={1,2,3} 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¿Cómo denotarías la relación entre A y B?</a:t>
            </a:r>
          </a:p>
          <a:p>
            <a:r>
              <a:rPr lang="es-ES" sz="3600" dirty="0">
                <a:solidFill>
                  <a:srgbClr val="FF0000"/>
                </a:solidFill>
              </a:rPr>
              <a:t>Ejercicio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Si U={1,2,3,4,5}, A={1,3,4} B={3,5}, C = {1,2,5}</a:t>
            </a:r>
          </a:p>
          <a:p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¿qué relaciones observas entre estos conjuntos</a:t>
            </a:r>
          </a:p>
        </p:txBody>
      </p:sp>
    </p:spTree>
    <p:extLst>
      <p:ext uri="{BB962C8B-B14F-4D97-AF65-F5344CB8AC3E}">
        <p14:creationId xmlns:p14="http://schemas.microsoft.com/office/powerpoint/2010/main" val="1409932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251518" y="2276872"/>
            <a:ext cx="8568954" cy="303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44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8ED6D3-B99C-49C0-845F-09C259299364}"/>
              </a:ext>
            </a:extLst>
          </p:cNvPr>
          <p:cNvSpPr txBox="1"/>
          <p:nvPr/>
        </p:nvSpPr>
        <p:spPr>
          <a:xfrm>
            <a:off x="179510" y="2101498"/>
            <a:ext cx="8568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400" dirty="0">
                <a:solidFill>
                  <a:schemeClr val="accent1">
                    <a:lumMod val="50000"/>
                  </a:schemeClr>
                </a:solidFill>
              </a:rPr>
              <a:t>¿Cómo representar conjuntos en un programa?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B54681D6-71BC-423F-BB99-B503EFCA27CE}"/>
                  </a:ext>
                </a:extLst>
              </p:cNvPr>
              <p:cNvSpPr/>
              <p:nvPr/>
            </p:nvSpPr>
            <p:spPr>
              <a:xfrm>
                <a:off x="408595" y="2996952"/>
                <a:ext cx="7704855" cy="2838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457200" algn="just">
                  <a:lnSpc>
                    <a:spcPct val="107000"/>
                  </a:lnSpc>
                  <a:spcAft>
                    <a:spcPts val="0"/>
                  </a:spcAft>
                  <a:buFont typeface="Wingdings" panose="05000000000000000000" pitchFamily="2" charset="2"/>
                  <a:buChar char="q"/>
                </a:pPr>
                <a:r>
                  <a:rPr lang="es-E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Mediante una tira de bits: </a:t>
                </a:r>
                <a:endParaRPr lang="es-ES" sz="28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9916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∀</m:t>
                    </m:r>
                    <m:sSub>
                      <m:sSubPr>
                        <m:ctrlPr>
                          <a:rPr lang="es-E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s-E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s-E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</m:sub>
                    </m:sSub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    </m:t>
                    </m:r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𝑏𝑖𝑡</m:t>
                    </m:r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s-E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s-ES" sz="2800" baseline="-250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s-E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1 si x </a:t>
                </a:r>
                <a14:m>
                  <m:oMath xmlns:m="http://schemas.openxmlformats.org/officeDocument/2006/math"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s-ES" sz="28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9916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E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𝑏𝑖𝑡</m:t>
                    </m:r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s-ES" sz="28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s-ES" sz="2800" baseline="-250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s-E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 si x </a:t>
                </a:r>
                <a14:m>
                  <m:oMath xmlns:m="http://schemas.openxmlformats.org/officeDocument/2006/math"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𝑛𝑜</m:t>
                    </m:r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𝑎</m:t>
                    </m:r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s-E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s-ES" sz="2800" i="1" dirty="0">
                  <a:solidFill>
                    <a:srgbClr val="00206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99160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s-ES" sz="28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56360" indent="-45720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s-ES" sz="2800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Los bits “1” representan los elementos de A</a:t>
                </a:r>
                <a:endParaRPr lang="es-ES" sz="28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B54681D6-71BC-423F-BB99-B503EFCA2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95" y="2996952"/>
                <a:ext cx="7704855" cy="2838021"/>
              </a:xfrm>
              <a:prstGeom prst="rect">
                <a:avLst/>
              </a:prstGeom>
              <a:blipFill>
                <a:blip r:embed="rId4"/>
                <a:stretch>
                  <a:fillRect t="-1935" r="-1661" b="-53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818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420888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07504" y="1490421"/>
            <a:ext cx="4554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7FD17E4-95A6-42E7-A785-AFB7C639C3FF}"/>
                  </a:ext>
                </a:extLst>
              </p:cNvPr>
              <p:cNvSpPr txBox="1"/>
              <p:nvPr/>
            </p:nvSpPr>
            <p:spPr>
              <a:xfrm>
                <a:off x="899592" y="2400224"/>
                <a:ext cx="7128792" cy="350865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>
                    <a:solidFill>
                      <a:schemeClr val="accent1">
                        <a:lumMod val="50000"/>
                      </a:schemeClr>
                    </a:solidFill>
                  </a:rPr>
                  <a:t>Axiomas de Peano</a:t>
                </a:r>
              </a:p>
              <a:p>
                <a:pPr algn="ctr"/>
                <a:endParaRPr lang="es-ES" dirty="0"/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Axioma 1	0 es un número natural (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≠∅)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Axioma 2	Para cada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, existe uno y sólo un número natural 		(sucesor o siguiente: x´)     0´=1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Axioma 3	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´≠0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Axioma 4	Si x´= y´, entonces x = y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Axioma 5	(Axioma de inducción)</a:t>
                </a:r>
              </a:p>
              <a:p>
                <a:pPr lvl="4" algn="just"/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Si A verifica: 1)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2)</m:t>
                    </m:r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Si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𝑒𝑛𝑡𝑜𝑛𝑐𝑒𝑠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´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4" algn="just"/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Entonces   A=N</a:t>
                </a:r>
              </a:p>
              <a:p>
                <a:pPr algn="just"/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7FD17E4-95A6-42E7-A785-AFB7C639C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00224"/>
                <a:ext cx="7128792" cy="3508653"/>
              </a:xfrm>
              <a:prstGeom prst="rect">
                <a:avLst/>
              </a:prstGeom>
              <a:blipFill>
                <a:blip r:embed="rId4"/>
                <a:stretch>
                  <a:fillRect l="-426" t="-1034" r="-42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>
            <a:extLst>
              <a:ext uri="{FF2B5EF4-FFF2-40B4-BE49-F238E27FC236}">
                <a16:creationId xmlns:a16="http://schemas.microsoft.com/office/drawing/2014/main" id="{B5387019-5A3B-4A86-A113-32A70F016C5A}"/>
              </a:ext>
            </a:extLst>
          </p:cNvPr>
          <p:cNvSpPr/>
          <p:nvPr/>
        </p:nvSpPr>
        <p:spPr>
          <a:xfrm>
            <a:off x="251518" y="1914669"/>
            <a:ext cx="227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F559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s-ES" b="1" u="sng" dirty="0">
                <a:solidFill>
                  <a:srgbClr val="20386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Números naturales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819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251518" y="2276872"/>
            <a:ext cx="8568954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44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sz="2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D1BA2FF-EAEC-4BC1-84F0-E499F4249DF8}"/>
              </a:ext>
            </a:extLst>
          </p:cNvPr>
          <p:cNvSpPr/>
          <p:nvPr/>
        </p:nvSpPr>
        <p:spPr>
          <a:xfrm>
            <a:off x="231437" y="2237323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Ejemplo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58988E-E7B3-48C3-85AB-239742B629A7}"/>
              </a:ext>
            </a:extLst>
          </p:cNvPr>
          <p:cNvSpPr txBox="1"/>
          <p:nvPr/>
        </p:nvSpPr>
        <p:spPr>
          <a:xfrm>
            <a:off x="395536" y="2852936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= {1,2,3,4,5,6,7,8,9,10}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= {números que exceden de 5}</a:t>
            </a:r>
            <a:endParaRPr lang="es-ES" altLang="es-ES" sz="700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= {números impares}</a:t>
            </a:r>
            <a:endParaRPr lang="es-ES" altLang="es-ES" sz="2000" dirty="0">
              <a:latin typeface="Arial" panose="020B0604020202020204" pitchFamily="34" charset="0"/>
            </a:endParaRPr>
          </a:p>
          <a:p>
            <a:endParaRPr lang="es-ES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26F872A-D690-4B95-B666-2A2BFD7F7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775793"/>
              </p:ext>
            </p:extLst>
          </p:nvPr>
        </p:nvGraphicFramePr>
        <p:xfrm>
          <a:off x="539552" y="3484282"/>
          <a:ext cx="5393690" cy="303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115">
                  <a:extLst>
                    <a:ext uri="{9D8B030D-6E8A-4147-A177-3AD203B41FA5}">
                      <a16:colId xmlns:a16="http://schemas.microsoft.com/office/drawing/2014/main" val="3061565944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938961469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398138040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4026105599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4132673957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547107755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99507290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3551410135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912542016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944322957"/>
                    </a:ext>
                  </a:extLst>
                </a:gridCol>
              </a:tblGrid>
              <a:tr h="303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392018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41F2453-1F74-4422-AAFB-F3166E8F7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531738"/>
              </p:ext>
            </p:extLst>
          </p:nvPr>
        </p:nvGraphicFramePr>
        <p:xfrm>
          <a:off x="538537" y="4339466"/>
          <a:ext cx="5393690" cy="249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115">
                  <a:extLst>
                    <a:ext uri="{9D8B030D-6E8A-4147-A177-3AD203B41FA5}">
                      <a16:colId xmlns:a16="http://schemas.microsoft.com/office/drawing/2014/main" val="211883813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1246466741"/>
                    </a:ext>
                  </a:extLst>
                </a:gridCol>
                <a:gridCol w="681241">
                  <a:extLst>
                    <a:ext uri="{9D8B030D-6E8A-4147-A177-3AD203B41FA5}">
                      <a16:colId xmlns:a16="http://schemas.microsoft.com/office/drawing/2014/main" val="1260638834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39933767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1153856700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779330382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914339658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1414528576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92215704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38063576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5696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iagrama de flujo: proceso alternativo 13">
                <a:extLst>
                  <a:ext uri="{FF2B5EF4-FFF2-40B4-BE49-F238E27FC236}">
                    <a16:creationId xmlns:a16="http://schemas.microsoft.com/office/drawing/2014/main" id="{31BCF805-1F6D-4D2D-A84C-3912F637DD45}"/>
                  </a:ext>
                </a:extLst>
              </p:cNvPr>
              <p:cNvSpPr/>
              <p:nvPr/>
            </p:nvSpPr>
            <p:spPr>
              <a:xfrm>
                <a:off x="971600" y="4797152"/>
                <a:ext cx="7560840" cy="746214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/>
                  <a:t>Representar mediante tiras de bits AUB, A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E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sup>
                    </m:sSup>
                  </m:oMath>
                </a14:m>
                <a:r>
                  <a:rPr lang="es-ES" dirty="0"/>
                  <a:t>, A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14" name="Diagrama de flujo: proceso alternativo 13">
                <a:extLst>
                  <a:ext uri="{FF2B5EF4-FFF2-40B4-BE49-F238E27FC236}">
                    <a16:creationId xmlns:a16="http://schemas.microsoft.com/office/drawing/2014/main" id="{31BCF805-1F6D-4D2D-A84C-3912F637D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97152"/>
                <a:ext cx="7560840" cy="746214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315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251518" y="2276872"/>
            <a:ext cx="8568954" cy="303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44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sz="24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39CC31A-0BBC-4FD4-8247-B9E9E6287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419525"/>
              </p:ext>
            </p:extLst>
          </p:nvPr>
        </p:nvGraphicFramePr>
        <p:xfrm>
          <a:off x="323528" y="2471305"/>
          <a:ext cx="5393690" cy="249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115">
                  <a:extLst>
                    <a:ext uri="{9D8B030D-6E8A-4147-A177-3AD203B41FA5}">
                      <a16:colId xmlns:a16="http://schemas.microsoft.com/office/drawing/2014/main" val="787183045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3804276416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3668929864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3090286590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041968354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391635368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690659908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3368571435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711556021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18677235"/>
                    </a:ext>
                  </a:extLst>
                </a:gridCol>
              </a:tblGrid>
              <a:tr h="200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945818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D31B8B5-74F7-42E9-A644-9D845DB53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892740"/>
              </p:ext>
            </p:extLst>
          </p:nvPr>
        </p:nvGraphicFramePr>
        <p:xfrm>
          <a:off x="323325" y="3204570"/>
          <a:ext cx="5393690" cy="249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115">
                  <a:extLst>
                    <a:ext uri="{9D8B030D-6E8A-4147-A177-3AD203B41FA5}">
                      <a16:colId xmlns:a16="http://schemas.microsoft.com/office/drawing/2014/main" val="2755801716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1886412624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1292274806"/>
                    </a:ext>
                  </a:extLst>
                </a:gridCol>
                <a:gridCol w="326871">
                  <a:extLst>
                    <a:ext uri="{9D8B030D-6E8A-4147-A177-3AD203B41FA5}">
                      <a16:colId xmlns:a16="http://schemas.microsoft.com/office/drawing/2014/main" val="2487935540"/>
                    </a:ext>
                  </a:extLst>
                </a:gridCol>
                <a:gridCol w="751359">
                  <a:extLst>
                    <a:ext uri="{9D8B030D-6E8A-4147-A177-3AD203B41FA5}">
                      <a16:colId xmlns:a16="http://schemas.microsoft.com/office/drawing/2014/main" val="705004329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3146785263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898899474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1993431173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4071165863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39835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8174143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1AADB978-8384-4667-B23E-84FD69335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041891"/>
            <a:ext cx="68069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s-ES" altLang="es-ES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 = {números que exceden de 5 </a:t>
            </a:r>
            <a:r>
              <a:rPr kumimoji="0" lang="es-ES" altLang="es-ES" sz="1600" b="0" i="0" u="none" strike="noStrike" cap="none" normalizeH="0" baseline="0" dirty="0" bmk="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s-ES" altLang="es-ES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impares}</a:t>
            </a:r>
            <a:endParaRPr kumimoji="0" lang="es-ES" altLang="es-E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E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s-ES" altLang="es-E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= {números que exceden de 5 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impares}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E8BF8585-93D1-47EA-A2CD-87D2DACCC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902981"/>
              </p:ext>
            </p:extLst>
          </p:nvPr>
        </p:nvGraphicFramePr>
        <p:xfrm>
          <a:off x="395536" y="4024901"/>
          <a:ext cx="5393690" cy="249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115">
                  <a:extLst>
                    <a:ext uri="{9D8B030D-6E8A-4147-A177-3AD203B41FA5}">
                      <a16:colId xmlns:a16="http://schemas.microsoft.com/office/drawing/2014/main" val="404898151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3526785240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00155458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59422711"/>
                    </a:ext>
                  </a:extLst>
                </a:gridCol>
                <a:gridCol w="180345">
                  <a:extLst>
                    <a:ext uri="{9D8B030D-6E8A-4147-A177-3AD203B41FA5}">
                      <a16:colId xmlns:a16="http://schemas.microsoft.com/office/drawing/2014/main" val="73477986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265008520"/>
                    </a:ext>
                  </a:extLst>
                </a:gridCol>
                <a:gridCol w="717555">
                  <a:extLst>
                    <a:ext uri="{9D8B030D-6E8A-4147-A177-3AD203B41FA5}">
                      <a16:colId xmlns:a16="http://schemas.microsoft.com/office/drawing/2014/main" val="936605054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3596936975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1928140926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3052748090"/>
                    </a:ext>
                  </a:extLst>
                </a:gridCol>
              </a:tblGrid>
              <a:tr h="118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541494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1C581B7-51C1-487F-BF7F-B65B30D90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297167"/>
              </p:ext>
            </p:extLst>
          </p:nvPr>
        </p:nvGraphicFramePr>
        <p:xfrm>
          <a:off x="395536" y="4792207"/>
          <a:ext cx="5393690" cy="249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115">
                  <a:extLst>
                    <a:ext uri="{9D8B030D-6E8A-4147-A177-3AD203B41FA5}">
                      <a16:colId xmlns:a16="http://schemas.microsoft.com/office/drawing/2014/main" val="2778448400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3366503894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3649935117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4143768878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831832185"/>
                    </a:ext>
                  </a:extLst>
                </a:gridCol>
                <a:gridCol w="539115">
                  <a:extLst>
                    <a:ext uri="{9D8B030D-6E8A-4147-A177-3AD203B41FA5}">
                      <a16:colId xmlns:a16="http://schemas.microsoft.com/office/drawing/2014/main" val="261946359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821466727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70336681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3727502330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30345808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1487762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131BD65B-8570-478D-AFA7-75952A4F1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18" y="3675730"/>
            <a:ext cx="66564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s-ES" altLang="es-ES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{números que no exceden de 5 }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s-ES" altLang="es-ES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kumimoji="0" lang="es-ES" altLang="es-E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s-ES" altLang="es-ES" sz="1600" b="0" i="0" u="none" strike="noStrike" cap="none" normalizeH="0" baseline="3000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{números que exceden de 5 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pares}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26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: esquinas redondeadas 1">
                <a:extLst>
                  <a:ext uri="{FF2B5EF4-FFF2-40B4-BE49-F238E27FC236}">
                    <a16:creationId xmlns:a16="http://schemas.microsoft.com/office/drawing/2014/main" id="{A9C29F15-7659-441D-8644-AFD655B167A6}"/>
                  </a:ext>
                </a:extLst>
              </p:cNvPr>
              <p:cNvSpPr/>
              <p:nvPr/>
            </p:nvSpPr>
            <p:spPr>
              <a:xfrm>
                <a:off x="430830" y="2204864"/>
                <a:ext cx="8352928" cy="259725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r>
                  <a:rPr lang="es-ES" sz="2400" dirty="0"/>
                  <a:t>Cardinal de un conjunto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s-ES" sz="2400" dirty="0"/>
                  <a:t>: es el número de elementos que posee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r>
                  <a:rPr lang="es-ES" sz="2400" dirty="0"/>
                  <a:t>El cardinal puede ser finito o infinito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r>
                  <a:rPr lang="es-ES" sz="2400" dirty="0"/>
                  <a:t>P(X) conjunto de las partes de X: formado por todos los subconjuntos de X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s-ES" sz="2400" dirty="0"/>
                  <a:t>=n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s-ES" sz="24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s-E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2" name="Rectángulo: esquinas redondeadas 1">
                <a:extLst>
                  <a:ext uri="{FF2B5EF4-FFF2-40B4-BE49-F238E27FC236}">
                    <a16:creationId xmlns:a16="http://schemas.microsoft.com/office/drawing/2014/main" id="{A9C29F15-7659-441D-8644-AFD655B16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30" y="2204864"/>
                <a:ext cx="8352928" cy="259725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EE985AAC-865A-48F2-B56B-907913B53FD5}"/>
              </a:ext>
            </a:extLst>
          </p:cNvPr>
          <p:cNvSpPr txBox="1"/>
          <p:nvPr/>
        </p:nvSpPr>
        <p:spPr>
          <a:xfrm>
            <a:off x="539552" y="4946134"/>
            <a:ext cx="7707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Ejemplo: A={1, a, x} Construir P(A) </a:t>
            </a:r>
          </a:p>
        </p:txBody>
      </p:sp>
    </p:spTree>
    <p:extLst>
      <p:ext uri="{BB962C8B-B14F-4D97-AF65-F5344CB8AC3E}">
        <p14:creationId xmlns:p14="http://schemas.microsoft.com/office/powerpoint/2010/main" val="1799759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23726" y="2187021"/>
                <a:ext cx="5420888" cy="12576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s-ES" sz="9600" b="1" dirty="0">
                    <a:solidFill>
                      <a:schemeClr val="accent1">
                        <a:lumMod val="50000"/>
                      </a:schemeClr>
                    </a:solidFill>
                  </a:rPr>
                  <a:t>OPERACIONES ENTRE CONJUNTOS</a:t>
                </a: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sz="96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B = {x/ </a:t>
                </a:r>
                <a14:m>
                  <m:oMath xmlns:m="http://schemas.openxmlformats.org/officeDocument/2006/math"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9600" dirty="0" err="1">
                    <a:solidFill>
                      <a:schemeClr val="accent1">
                        <a:lumMod val="50000"/>
                      </a:schemeClr>
                    </a:solidFill>
                  </a:rPr>
                  <a:t>ó</a:t>
                </a:r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  x</a:t>
                </a:r>
                <a14:m>
                  <m:oMath xmlns:m="http://schemas.openxmlformats.org/officeDocument/2006/math"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9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{x/ </a:t>
                </a:r>
                <a14:m>
                  <m:oMath xmlns:m="http://schemas.openxmlformats.org/officeDocument/2006/math"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 y  x</a:t>
                </a:r>
                <a14:m>
                  <m:oMath xmlns:m="http://schemas.openxmlformats.org/officeDocument/2006/math"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9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A-B = {</a:t>
                </a:r>
                <a14:m>
                  <m:oMath xmlns:m="http://schemas.openxmlformats.org/officeDocument/2006/math"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s-ES" sz="9600" dirty="0">
                    <a:solidFill>
                      <a:schemeClr val="accent1">
                        <a:lumMod val="50000"/>
                      </a:schemeClr>
                    </a:solidFill>
                  </a:rPr>
                  <a:t> /  x </a:t>
                </a:r>
                <a14:m>
                  <m:oMath xmlns:m="http://schemas.openxmlformats.org/officeDocument/2006/math">
                    <m:r>
                      <a:rPr lang="es-ES" sz="9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</m:t>
                    </m:r>
                    <m:r>
                      <a:rPr lang="es-ES" sz="9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9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𝑝𝑒𝑟𝑡𝑒𝑛𝑒𝑐𝑒</m:t>
                    </m:r>
                    <m:r>
                      <a:rPr lang="es-ES" sz="9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9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ES" sz="9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96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9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9600" b="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342900" lvl="1" indent="0">
                  <a:buNone/>
                </a:pPr>
                <a:endParaRPr lang="es-ES" sz="960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1143000" lvl="0" indent="-1143000">
                  <a:buAutoNum type="arabicParenR"/>
                </a:pPr>
                <a14:m>
                  <m:oMath xmlns:m="http://schemas.openxmlformats.org/officeDocument/2006/math">
                    <m:r>
                      <a:rPr lang="es-ES" sz="59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𝑪𝒐𝒏𝒎𝒖𝒕𝒂𝒕𝒊𝒗𝒂</m:t>
                    </m:r>
                  </m:oMath>
                </a14:m>
                <a:endParaRPr lang="es-ES" sz="5900" b="1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1143000" lvl="0" indent="-1143000">
                  <a:buAutoNum type="arabicParenR"/>
                </a:pPr>
                <a:r>
                  <a:rPr lang="es-ES" sz="5900" b="1" dirty="0">
                    <a:solidFill>
                      <a:schemeClr val="accent1">
                        <a:lumMod val="50000"/>
                      </a:schemeClr>
                    </a:solidFill>
                  </a:rPr>
                  <a:t>(A U B) U C = A U (B U C)   Asociativa</a:t>
                </a:r>
              </a:p>
              <a:p>
                <a:pPr marL="1143000" lvl="0" indent="-1143000">
                  <a:buAutoNum type="arabicParenR"/>
                </a:pPr>
                <a:r>
                  <a:rPr lang="es-ES" sz="5900" b="1" dirty="0">
                    <a:solidFill>
                      <a:schemeClr val="accent1">
                        <a:lumMod val="50000"/>
                      </a:schemeClr>
                    </a:solidFill>
                  </a:rPr>
                  <a:t>A C X y B C X </a:t>
                </a:r>
                <a14:m>
                  <m:oMath xmlns:m="http://schemas.openxmlformats.org/officeDocument/2006/math"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</m:oMath>
                </a14:m>
                <a:endParaRPr lang="es-ES" sz="5900" b="1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1143000" lvl="0" indent="-1143000">
                  <a:buAutoNum type="arabicParenR"/>
                </a:pPr>
                <a:r>
                  <a:rPr lang="es-ES" sz="5900" b="1" dirty="0">
                    <a:solidFill>
                      <a:schemeClr val="accent1">
                        <a:lumMod val="50000"/>
                      </a:schemeClr>
                    </a:solidFill>
                  </a:rPr>
                  <a:t>A C B </a:t>
                </a:r>
                <a14:m>
                  <m:oMath xmlns:m="http://schemas.openxmlformats.org/officeDocument/2006/math"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s-ES" sz="5900" b="1" dirty="0">
                    <a:solidFill>
                      <a:schemeClr val="accent1">
                        <a:lumMod val="50000"/>
                      </a:schemeClr>
                    </a:solidFill>
                  </a:rPr>
                  <a:t> A U B = B</a:t>
                </a:r>
              </a:p>
              <a:p>
                <a:pPr marL="1143000" lvl="0" indent="-1143000">
                  <a:buAutoNum type="arabicParenR"/>
                </a:pPr>
                <a:r>
                  <a:rPr lang="es-ES" sz="5900" b="1" dirty="0">
                    <a:solidFill>
                      <a:schemeClr val="accent1">
                        <a:lumMod val="50000"/>
                      </a:schemeClr>
                    </a:solidFill>
                  </a:rPr>
                  <a:t>A U </a:t>
                </a:r>
                <a:r>
                  <a:rPr lang="es-ES" sz="59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U</a:t>
                </a:r>
                <a:r>
                  <a:rPr lang="es-ES" sz="5900" b="1" dirty="0">
                    <a:solidFill>
                      <a:schemeClr val="accent1">
                        <a:lumMod val="50000"/>
                      </a:schemeClr>
                    </a:solidFill>
                  </a:rPr>
                  <a:t> = U		Absorción</a:t>
                </a:r>
              </a:p>
              <a:p>
                <a:pPr marL="1143000" lvl="0" indent="-1143000">
                  <a:buAutoNum type="arabicParenR"/>
                </a:pPr>
                <a:r>
                  <a:rPr lang="es-ES" sz="5900" b="1" dirty="0">
                    <a:solidFill>
                      <a:schemeClr val="accent1">
                        <a:lumMod val="50000"/>
                      </a:schemeClr>
                    </a:solidFill>
                  </a:rPr>
                  <a:t>A U A = A 		Idempotencia</a:t>
                </a:r>
              </a:p>
              <a:p>
                <a:pPr marL="1143000" lvl="0" indent="-1143000">
                  <a:buAutoNum type="arabicParenR"/>
                </a:pPr>
                <a:r>
                  <a:rPr lang="es-ES" sz="5900" b="1" dirty="0">
                    <a:solidFill>
                      <a:schemeClr val="accent1">
                        <a:lumMod val="50000"/>
                      </a:schemeClr>
                    </a:solidFill>
                  </a:rPr>
                  <a:t>A U </a:t>
                </a:r>
                <a14:m>
                  <m:oMath xmlns:m="http://schemas.openxmlformats.org/officeDocument/2006/math">
                    <m:r>
                      <a:rPr lang="es-ES" sz="59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s-ES" sz="5900" b="1" dirty="0">
                    <a:solidFill>
                      <a:schemeClr val="accent1">
                        <a:lumMod val="50000"/>
                      </a:schemeClr>
                    </a:solidFill>
                  </a:rPr>
                  <a:t> = A		Neutralidad</a:t>
                </a:r>
              </a:p>
              <a:p>
                <a:pPr marL="342900" lvl="1" indent="0">
                  <a:buNone/>
                </a:pPr>
                <a:endParaRPr lang="es-ES" sz="9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1143000" lvl="0" indent="-1143000">
                  <a:buAutoNum type="arabicParenR"/>
                </a:pPr>
                <a:r>
                  <a:rPr lang="es-ES" dirty="0"/>
                  <a:t>A</a:t>
                </a:r>
              </a:p>
              <a:p>
                <a:pPr marL="342900" lvl="1" indent="0">
                  <a:buNone/>
                </a:pPr>
                <a:endParaRPr lang="es-ES" sz="21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6" y="2187021"/>
                <a:ext cx="5420888" cy="1257657"/>
              </a:xfrm>
              <a:prstGeom prst="rect">
                <a:avLst/>
              </a:prstGeom>
              <a:blipFill>
                <a:blip r:embed="rId4"/>
                <a:stretch>
                  <a:fillRect l="-1685" t="-11165" b="-2077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148697-BDEB-4872-A905-7DCA51175EDC}"/>
              </a:ext>
            </a:extLst>
          </p:cNvPr>
          <p:cNvSpPr txBox="1"/>
          <p:nvPr/>
        </p:nvSpPr>
        <p:spPr>
          <a:xfrm>
            <a:off x="205609" y="3239028"/>
            <a:ext cx="5293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>
                <a:solidFill>
                  <a:schemeClr val="accent1">
                    <a:lumMod val="50000"/>
                  </a:schemeClr>
                </a:solidFill>
              </a:rPr>
              <a:t>Propiedades</a:t>
            </a:r>
            <a:endParaRPr lang="es-E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86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9A00168-1BE5-4842-8A9F-6B03CC8F0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3216"/>
            <a:ext cx="3057525" cy="196596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7CB618-9F60-4465-90B6-F810ACC00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96952"/>
            <a:ext cx="3057524" cy="18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38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0" y="1885720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5C9B7175-EF59-4247-90E0-893CA7E65608}"/>
                  </a:ext>
                </a:extLst>
              </p:cNvPr>
              <p:cNvSpPr/>
              <p:nvPr/>
            </p:nvSpPr>
            <p:spPr>
              <a:xfrm>
                <a:off x="611560" y="2305807"/>
                <a:ext cx="5544616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0" lvl="0" indent="-1143000">
                  <a:buAutoNum type="arabicParenR"/>
                </a:pPr>
                <a14:m>
                  <m:oMath xmlns:m="http://schemas.openxmlformats.org/officeDocument/2006/math">
                    <m:r>
                      <a:rPr lang="es-E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s-ES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s-E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s-E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∩ </m:t>
                    </m:r>
                    <m:r>
                      <a:rPr lang="es-E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s-E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</m:t>
                    </m:r>
                    <m:r>
                      <a:rPr lang="es-E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𝑪𝒐𝒏𝒎𝒖𝒕𝒂𝒕𝒊𝒗𝒂</m:t>
                    </m:r>
                  </m:oMath>
                </a14:m>
                <a:endParaRPr lang="es-ES" b="1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1143000" lvl="0" indent="-1143000">
                  <a:buAutoNum type="arabicParenR"/>
                </a:pPr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(A </a:t>
                </a:r>
                <a14:m>
                  <m:oMath xmlns:m="http://schemas.openxmlformats.org/officeDocument/2006/math">
                    <m:r>
                      <a:rPr lang="es-ES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 B) </a:t>
                </a:r>
                <a14:m>
                  <m:oMath xmlns:m="http://schemas.openxmlformats.org/officeDocument/2006/math">
                    <m:r>
                      <a:rPr lang="es-ES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 C = A </a:t>
                </a:r>
                <a14:m>
                  <m:oMath xmlns:m="http://schemas.openxmlformats.org/officeDocument/2006/math">
                    <m:r>
                      <a:rPr lang="es-ES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 (B </a:t>
                </a:r>
                <a14:m>
                  <m:oMath xmlns:m="http://schemas.openxmlformats.org/officeDocument/2006/math">
                    <m:r>
                      <a:rPr lang="es-ES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 C)   Asociativa</a:t>
                </a:r>
              </a:p>
              <a:p>
                <a:pPr marL="1143000" lvl="0" indent="-1143000">
                  <a:buAutoNum type="arabicParenR"/>
                </a:pPr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X C A y X C B </a:t>
                </a:r>
                <a14:m>
                  <m:oMath xmlns:m="http://schemas.openxmlformats.org/officeDocument/2006/math">
                    <m:r>
                      <a:rPr lang="es-E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s-E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s-E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s-ES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s-E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es-E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</m:oMath>
                </a14:m>
                <a:endParaRPr lang="es-ES" b="1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1143000" lvl="0" indent="-1143000">
                  <a:buAutoNum type="arabicParenR"/>
                </a:pPr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A C B </a:t>
                </a:r>
                <a14:m>
                  <m:oMath xmlns:m="http://schemas.openxmlformats.org/officeDocument/2006/math">
                    <m:r>
                      <a:rPr lang="es-E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es-ES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 B = A</a:t>
                </a:r>
              </a:p>
              <a:p>
                <a:pPr marL="1143000" lvl="0" indent="-1143000">
                  <a:buAutoNum type="arabicParenR"/>
                </a:pPr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s-ES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 U = A		Neutralidad</a:t>
                </a:r>
              </a:p>
              <a:p>
                <a:pPr marL="1143000" lvl="0" indent="-1143000">
                  <a:buAutoNum type="arabicParenR"/>
                </a:pPr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s-ES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 A = A 		Idempotencia</a:t>
                </a:r>
              </a:p>
              <a:p>
                <a:pPr marL="1143000" lvl="0" indent="-1143000">
                  <a:buAutoNum type="arabicParenR"/>
                </a:pPr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s-ES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s-ES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		Absorción</a:t>
                </a:r>
              </a:p>
              <a:p>
                <a:pPr lvl="0"/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Distributivas</a:t>
                </a:r>
              </a:p>
              <a:p>
                <a:pPr marL="342900" lvl="1" indent="0">
                  <a:buNone/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𝐴𝑈𝐶</m:t>
                        </m:r>
                      </m:e>
                    </m:d>
                  </m:oMath>
                </a14:m>
                <a:endParaRPr lang="es-ES" b="0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342900" lvl="1"/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s-E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</a:endParaRPr>
              </a:p>
              <a:p>
                <a:pPr marL="342900" lvl="1"/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= A		</a:t>
                </a: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s-ES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s-E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 = A  </a:t>
                </a:r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Absorción</a:t>
                </a:r>
              </a:p>
              <a:p>
                <a:pPr marL="342900" lvl="1" indent="0">
                  <a:buNone/>
                </a:pPr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5C9B7175-EF59-4247-90E0-893CA7E65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05807"/>
                <a:ext cx="5544616" cy="3416320"/>
              </a:xfrm>
              <a:prstGeom prst="rect">
                <a:avLst/>
              </a:prstGeom>
              <a:blipFill>
                <a:blip r:embed="rId4"/>
                <a:stretch>
                  <a:fillRect l="-879" t="-8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317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76569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: esquinas redondeadas 1">
                <a:extLst>
                  <a:ext uri="{FF2B5EF4-FFF2-40B4-BE49-F238E27FC236}">
                    <a16:creationId xmlns:a16="http://schemas.microsoft.com/office/drawing/2014/main" id="{C33C3AE8-18D4-463C-949A-E1869C7BDDB4}"/>
                  </a:ext>
                </a:extLst>
              </p:cNvPr>
              <p:cNvSpPr/>
              <p:nvPr/>
            </p:nvSpPr>
            <p:spPr>
              <a:xfrm>
                <a:off x="611560" y="2276872"/>
                <a:ext cx="8208912" cy="29523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r>
                  <a:rPr lang="es-ES" sz="2800" dirty="0"/>
                  <a:t>Dos conjuntos son disjuntos cuando A</a:t>
                </a:r>
                <a14:m>
                  <m:oMath xmlns:m="http://schemas.openxmlformats.org/officeDocument/2006/math">
                    <m:r>
                      <a:rPr lang="es-E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es-ES" sz="2800" b="0" dirty="0">
                  <a:ea typeface="Cambria Math" panose="02040503050406030204" pitchFamily="18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es-ES" sz="2800" dirty="0"/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r>
                  <a:rPr lang="es-ES" sz="2800" dirty="0"/>
                  <a:t>Complementario de A: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eqArr>
                          <m:eqArrPr>
                            <m:ctrlP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</m:eqArr>
                      </m:sup>
                    </m:sSup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ES" sz="2800" b="0" i="1" dirty="0">
                    <a:latin typeface="Cambria Math" panose="02040503050406030204" pitchFamily="18" charset="0"/>
                  </a:rPr>
                  <a:t>contiene los elementos de U que no están en A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endParaRPr lang="es-ES" sz="2800" b="0" i="1" dirty="0">
                  <a:latin typeface="Cambria Math" panose="02040503050406030204" pitchFamily="18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q"/>
                </a:pPr>
                <a:r>
                  <a:rPr lang="es-ES" sz="2800" dirty="0"/>
                  <a:t>Diferencia entre A y B: A</a:t>
                </a:r>
                <a14:m>
                  <m:oMath xmlns:m="http://schemas.openxmlformats.org/officeDocument/2006/math">
                    <m:r>
                      <a:rPr lang="es-E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s-E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    </m:t>
                        </m:r>
                      </m:sup>
                    </m:sSup>
                  </m:oMath>
                </a14:m>
                <a:endParaRPr lang="es-ES" sz="2800" dirty="0"/>
              </a:p>
            </p:txBody>
          </p:sp>
        </mc:Choice>
        <mc:Fallback xmlns="">
          <p:sp>
            <p:nvSpPr>
              <p:cNvPr id="2" name="Rectángulo: esquinas redondeadas 1">
                <a:extLst>
                  <a:ext uri="{FF2B5EF4-FFF2-40B4-BE49-F238E27FC236}">
                    <a16:creationId xmlns:a16="http://schemas.microsoft.com/office/drawing/2014/main" id="{C33C3AE8-18D4-463C-949A-E1869C7BDD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76872"/>
                <a:ext cx="8208912" cy="2952328"/>
              </a:xfrm>
              <a:prstGeom prst="round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098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76569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7452AE0-0538-4531-A9CA-6D43BC174F69}"/>
                  </a:ext>
                </a:extLst>
              </p:cNvPr>
              <p:cNvSpPr txBox="1"/>
              <p:nvPr/>
            </p:nvSpPr>
            <p:spPr>
              <a:xfrm>
                <a:off x="467544" y="2348880"/>
                <a:ext cx="8136904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s-ES" sz="3200" dirty="0">
                    <a:solidFill>
                      <a:schemeClr val="accent1">
                        <a:lumMod val="50000"/>
                      </a:schemeClr>
                    </a:solidFill>
                  </a:rPr>
                  <a:t>Leyes de </a:t>
                </a:r>
                <a:r>
                  <a:rPr lang="es-ES" sz="3200" dirty="0" err="1">
                    <a:solidFill>
                      <a:schemeClr val="accent1">
                        <a:lumMod val="50000"/>
                      </a:schemeClr>
                    </a:solidFill>
                  </a:rPr>
                  <a:t>De</a:t>
                </a:r>
                <a:r>
                  <a:rPr lang="es-ES" sz="3200" dirty="0">
                    <a:solidFill>
                      <a:schemeClr val="accent1">
                        <a:lumMod val="50000"/>
                      </a:schemeClr>
                    </a:solidFill>
                  </a:rPr>
                  <a:t> Morgan</a:t>
                </a:r>
              </a:p>
              <a:p>
                <a:pPr lvl="1"/>
                <a:endParaRPr lang="es-E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1257300" lvl="2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" sz="32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s-E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s-ES" sz="3200" dirty="0">
                    <a:solidFill>
                      <a:schemeClr val="accent1">
                        <a:lumMod val="50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32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2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32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S" sz="32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s-ES" sz="320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 </m:t>
                    </m:r>
                    <m:sSup>
                      <m:sSupPr>
                        <m:ctrlPr>
                          <a:rPr lang="es-ES" sz="32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2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s-ES" sz="32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s-E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1257300" lvl="2" indent="-342900">
                  <a:buFont typeface="Wingdings" panose="05000000000000000000" pitchFamily="2" charset="2"/>
                  <a:buChar char="q"/>
                </a:pPr>
                <a:endParaRPr lang="es-ES" sz="3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1257300" lvl="2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es-ES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s-E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sz="32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s-ES" sz="3200" dirty="0">
                    <a:solidFill>
                      <a:schemeClr val="accent1">
                        <a:lumMod val="50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32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2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32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S" sz="32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s-ES" sz="32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s-ES" sz="32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32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s-ES" sz="3200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s-ES" sz="32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7452AE0-0538-4531-A9CA-6D43BC174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48880"/>
                <a:ext cx="8136904" cy="2554545"/>
              </a:xfrm>
              <a:prstGeom prst="rect">
                <a:avLst/>
              </a:prstGeom>
              <a:blipFill>
                <a:blip r:embed="rId4"/>
                <a:stretch>
                  <a:fillRect t="-3103" b="-71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D56280FF-98FC-441A-8CD5-25E7D73FA097}"/>
                  </a:ext>
                </a:extLst>
              </p:cNvPr>
              <p:cNvSpPr/>
              <p:nvPr/>
            </p:nvSpPr>
            <p:spPr>
              <a:xfrm>
                <a:off x="492694" y="5075736"/>
                <a:ext cx="69596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2400" b="1" dirty="0"/>
                  <a:t>Diferencia simétrica de A y B: </a:t>
                </a:r>
                <a:r>
                  <a:rPr lang="es-ES" sz="2400" dirty="0"/>
                  <a:t>(A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)∪</m:t>
                    </m:r>
                  </m:oMath>
                </a14:m>
                <a:r>
                  <a:rPr lang="es-ES" sz="2400" dirty="0"/>
                  <a:t> (B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s-ES" sz="2400" dirty="0"/>
                  <a:t>)</a:t>
                </a: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D56280FF-98FC-441A-8CD5-25E7D73FA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94" y="5075736"/>
                <a:ext cx="6959625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796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76569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843C73F-F64D-4C1D-B359-97CDA04125AC}"/>
                  </a:ext>
                </a:extLst>
              </p:cNvPr>
              <p:cNvSpPr txBox="1"/>
              <p:nvPr/>
            </p:nvSpPr>
            <p:spPr>
              <a:xfrm>
                <a:off x="170048" y="2834772"/>
                <a:ext cx="71287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Hallar los conjuntos A y B si A-B = {1,5,7,8}, B-A ={2,10} y A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={3, 6 9}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843C73F-F64D-4C1D-B359-97CDA0412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48" y="2834772"/>
                <a:ext cx="7128792" cy="369332"/>
              </a:xfrm>
              <a:prstGeom prst="rect">
                <a:avLst/>
              </a:prstGeom>
              <a:blipFill>
                <a:blip r:embed="rId4"/>
                <a:stretch>
                  <a:fillRect l="-770"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>
            <a:extLst>
              <a:ext uri="{FF2B5EF4-FFF2-40B4-BE49-F238E27FC236}">
                <a16:creationId xmlns:a16="http://schemas.microsoft.com/office/drawing/2014/main" id="{B5C78B0D-6E45-42E5-A3A5-E6D36BBD9F8D}"/>
              </a:ext>
            </a:extLst>
          </p:cNvPr>
          <p:cNvSpPr/>
          <p:nvPr/>
        </p:nvSpPr>
        <p:spPr>
          <a:xfrm>
            <a:off x="158621" y="2373319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Ejemplo 2</a:t>
            </a:r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69542EE-21FA-4BAF-81F9-DCE19B5F8E0E}"/>
              </a:ext>
            </a:extLst>
          </p:cNvPr>
          <p:cNvSpPr/>
          <p:nvPr/>
        </p:nvSpPr>
        <p:spPr>
          <a:xfrm>
            <a:off x="199731" y="3320871"/>
            <a:ext cx="5542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Ejemplo 3</a:t>
            </a:r>
          </a:p>
          <a:p>
            <a:r>
              <a:rPr lang="es-ES" dirty="0"/>
              <a:t>Hallar la diferencia simétrica de A={1, 3, 5} y B= = {1, 2, 3}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767408-85C6-4435-906C-9C71EE117EE7}"/>
              </a:ext>
            </a:extLst>
          </p:cNvPr>
          <p:cNvSpPr txBox="1"/>
          <p:nvPr/>
        </p:nvSpPr>
        <p:spPr>
          <a:xfrm>
            <a:off x="199731" y="4250064"/>
            <a:ext cx="5760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Ejemplo 4</a:t>
            </a:r>
          </a:p>
          <a:p>
            <a:r>
              <a:rPr lang="es-ES" dirty="0"/>
              <a:t>Describe la diferencia simétrica de los estudiantes de matemáticas  de tu universidad y los estudiantes de ingeniería de software de la misma</a:t>
            </a:r>
          </a:p>
        </p:txBody>
      </p:sp>
    </p:spTree>
    <p:extLst>
      <p:ext uri="{BB962C8B-B14F-4D97-AF65-F5344CB8AC3E}">
        <p14:creationId xmlns:p14="http://schemas.microsoft.com/office/powerpoint/2010/main" val="2272070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76569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18E828C-984F-4C0E-AB8C-B191213EC853}"/>
                  </a:ext>
                </a:extLst>
              </p:cNvPr>
              <p:cNvSpPr txBox="1"/>
              <p:nvPr/>
            </p:nvSpPr>
            <p:spPr>
              <a:xfrm>
                <a:off x="395536" y="2432974"/>
                <a:ext cx="7776864" cy="265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/>
                  <a:t>Ejemplo  5</a:t>
                </a:r>
              </a:p>
              <a:p>
                <a:r>
                  <a:rPr lang="es-ES" dirty="0"/>
                  <a:t>Dado el conjunto universal U={1, 2, 3, 4, 5, 6} y los subconjuntos A={1, 3, 4}</a:t>
                </a:r>
              </a:p>
              <a:p>
                <a:r>
                  <a:rPr lang="es-ES" dirty="0"/>
                  <a:t>B= {1, 4, 6}, C={1, 3, 5} y D={2, 4, 6}. Se pide calcular:</a:t>
                </a:r>
              </a:p>
              <a:p>
                <a:pPr marL="342900" indent="-342900">
                  <a:buAutoNum type="alphaLcParenR"/>
                </a:pPr>
                <a:r>
                  <a:rPr lang="es-ES" dirty="0"/>
                  <a:t>AUB, A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dirty="0"/>
                  <a:t>CUD, C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¿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𝑠𝑜𝑛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𝑟𝑒𝑠𝑝𝑒𝑐𝑡𝑜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𝑑𝑒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s-ES" b="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lphaLcParenR"/>
                </a:pPr>
                <a:r>
                  <a:rPr lang="es-ES" dirty="0"/>
                  <a:t>Calcular los complementarios de A, de B, de AUB, y de A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s-ES" dirty="0"/>
              </a:p>
              <a:p>
                <a:pPr marL="342900" indent="-342900">
                  <a:buAutoNum type="alphaLcParenR"/>
                </a:pPr>
                <a:r>
                  <a:rPr lang="es-ES" dirty="0"/>
                  <a:t>Comprobar las leyes de </a:t>
                </a:r>
                <a:r>
                  <a:rPr lang="es-ES" dirty="0" err="1"/>
                  <a:t>De</a:t>
                </a:r>
                <a:r>
                  <a:rPr lang="es-ES" dirty="0"/>
                  <a:t> Morgan</a:t>
                </a:r>
              </a:p>
              <a:p>
                <a:pPr marL="342900" indent="-342900">
                  <a:buAutoNum type="alphaLcParenR"/>
                </a:pPr>
                <a:r>
                  <a:rPr lang="es-ES" dirty="0"/>
                  <a:t>Calcular la diferencia y la diferencia simétrica de A y B</a:t>
                </a:r>
              </a:p>
              <a:p>
                <a:pPr marL="342900" indent="-342900">
                  <a:buAutoNum type="alphaLcParenR"/>
                </a:pPr>
                <a:r>
                  <a:rPr lang="es-ES" dirty="0"/>
                  <a:t>Comprobar que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𝐴𝑈𝐵</m:t>
                        </m:r>
                      </m:e>
                    </m:d>
                  </m:oMath>
                </a14:m>
                <a:r>
                  <a:rPr lang="es-ES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s-E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s-ES" dirty="0"/>
                  <a:t> +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s-ES" dirty="0"/>
              </a:p>
              <a:p>
                <a:pPr marL="342900" indent="-342900">
                  <a:buAutoNum type="alphaLcParenR"/>
                </a:pPr>
                <a:r>
                  <a:rPr lang="es-ES" dirty="0"/>
                  <a:t>Comprobar que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s-ES" dirty="0"/>
                  <a:t>,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s-ES" dirty="0"/>
                  <a:t>,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ES" dirty="0"/>
                  <a:t> 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𝐴𝑈𝐵</m:t>
                            </m:r>
                          </m:e>
                        </m:d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s-ES" dirty="0"/>
                  <a:t> forman una partición de U</a:t>
                </a: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18E828C-984F-4C0E-AB8C-B191213EC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32974"/>
                <a:ext cx="7776864" cy="2652136"/>
              </a:xfrm>
              <a:prstGeom prst="rect">
                <a:avLst/>
              </a:prstGeom>
              <a:blipFill>
                <a:blip r:embed="rId4"/>
                <a:stretch>
                  <a:fillRect l="-705" t="-1149" b="-23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DEA23934-7FCE-43DD-9B34-0C7713DB8A10}"/>
                  </a:ext>
                </a:extLst>
              </p:cNvPr>
              <p:cNvSpPr/>
              <p:nvPr/>
            </p:nvSpPr>
            <p:spPr>
              <a:xfrm>
                <a:off x="467544" y="5018349"/>
                <a:ext cx="554461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b="1" dirty="0"/>
                  <a:t>Ejemplo  6</a:t>
                </a:r>
              </a:p>
              <a:p>
                <a:r>
                  <a:rPr lang="es-ES" dirty="0"/>
                  <a:t>Demostrar que </a:t>
                </a:r>
                <a14:m>
                  <m:oMath xmlns:m="http://schemas.openxmlformats.org/officeDocument/2006/math">
                    <m:r>
                      <a:rPr lang="es-E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i="1" dirty="0">
                        <a:latin typeface="Cambria Math" panose="02040503050406030204" pitchFamily="18" charset="0"/>
                      </a:rPr>
                      <m:t>) ∪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s-ES" dirty="0"/>
                  <a:t> =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DEA23934-7FCE-43DD-9B34-0C7713DB8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18349"/>
                <a:ext cx="5544616" cy="646331"/>
              </a:xfrm>
              <a:prstGeom prst="rect">
                <a:avLst/>
              </a:prstGeom>
              <a:blipFill>
                <a:blip r:embed="rId5"/>
                <a:stretch>
                  <a:fillRect l="-990" t="-4717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780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420888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0844D728-4CB1-46C7-9E59-9341C46EA181}"/>
                  </a:ext>
                </a:extLst>
              </p:cNvPr>
              <p:cNvSpPr/>
              <p:nvPr/>
            </p:nvSpPr>
            <p:spPr>
              <a:xfrm>
                <a:off x="755576" y="2382775"/>
                <a:ext cx="7131119" cy="1975862"/>
              </a:xfrm>
              <a:prstGeom prst="rect">
                <a:avLst/>
              </a:prstGeom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2400" b="1" u="sng" dirty="0">
                    <a:solidFill>
                      <a:srgbClr val="203864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Principio de inducción</a:t>
                </a:r>
                <a:endParaRPr lang="es-E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una propiedad P es cierta para 1 </a:t>
                </a:r>
                <a:r>
                  <a:rPr lang="es-ES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s-ES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ó</a:t>
                </a:r>
                <a:r>
                  <a:rPr lang="es-ES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para cualquier otro valor inicial):</a:t>
                </a: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P(1)</a:t>
                </a:r>
                <a:endParaRPr lang="es-E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y  P(n)</a:t>
                </a: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P(n+1)</a:t>
                </a:r>
                <a:endParaRPr lang="es-E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Entonces la propiedad es válida para todo n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s-ES" dirty="0"/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s-E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0844D728-4CB1-46C7-9E59-9341C46EA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382775"/>
                <a:ext cx="7131119" cy="1975862"/>
              </a:xfrm>
              <a:prstGeom prst="rect">
                <a:avLst/>
              </a:prstGeom>
              <a:blipFill>
                <a:blip r:embed="rId4"/>
                <a:stretch>
                  <a:fillRect l="-254" t="-901"/>
                </a:stretch>
              </a:blipFill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ipse 5">
            <a:extLst>
              <a:ext uri="{FF2B5EF4-FFF2-40B4-BE49-F238E27FC236}">
                <a16:creationId xmlns:a16="http://schemas.microsoft.com/office/drawing/2014/main" id="{42BEDAAD-1218-4846-AED4-CC7BF7B0EAFF}"/>
              </a:ext>
            </a:extLst>
          </p:cNvPr>
          <p:cNvSpPr/>
          <p:nvPr/>
        </p:nvSpPr>
        <p:spPr>
          <a:xfrm>
            <a:off x="2411760" y="4626744"/>
            <a:ext cx="3240360" cy="818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Etapa base</a:t>
            </a:r>
          </a:p>
          <a:p>
            <a:pPr algn="ctr"/>
            <a:r>
              <a:rPr lang="es-ES" sz="1400" dirty="0"/>
              <a:t>Etapa inductiva</a:t>
            </a:r>
          </a:p>
          <a:p>
            <a:pPr algn="ctr"/>
            <a:r>
              <a:rPr lang="es-ES" sz="1400" dirty="0"/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1511713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76569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7452AE0-0538-4531-A9CA-6D43BC174F69}"/>
                  </a:ext>
                </a:extLst>
              </p:cNvPr>
              <p:cNvSpPr txBox="1"/>
              <p:nvPr/>
            </p:nvSpPr>
            <p:spPr>
              <a:xfrm>
                <a:off x="467544" y="2348880"/>
                <a:ext cx="813690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1" indent="-457200">
                  <a:buFont typeface="Wingdings" panose="05000000000000000000" pitchFamily="2" charset="2"/>
                  <a:buChar char="q"/>
                </a:pPr>
                <a:r>
                  <a:rPr lang="es-ES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Producto cartesiano de A</a:t>
                </a:r>
                <a:r>
                  <a:rPr lang="es-ES" sz="1100" b="1" dirty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  <a:r>
                  <a:rPr lang="es-ES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,…</a:t>
                </a:r>
                <a:r>
                  <a:rPr lang="es-ES" sz="20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A</a:t>
                </a:r>
                <a:r>
                  <a:rPr lang="es-ES" sz="11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n</a:t>
                </a:r>
                <a:r>
                  <a:rPr lang="es-ES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es el conjunto de las n-tuplas </a:t>
                </a:r>
              </a:p>
              <a:p>
                <a:pPr lvl="1"/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	(a1, a2, ….</a:t>
                </a:r>
                <a:r>
                  <a:rPr lang="es-ES" sz="2000" dirty="0" err="1">
                    <a:solidFill>
                      <a:schemeClr val="accent1">
                        <a:lumMod val="50000"/>
                      </a:schemeClr>
                    </a:solidFill>
                  </a:rPr>
                  <a:t>an</a:t>
                </a: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)  donde </a:t>
                </a:r>
                <a:r>
                  <a:rPr lang="es-ES" sz="2000" dirty="0" err="1">
                    <a:solidFill>
                      <a:schemeClr val="accent1">
                        <a:lumMod val="50000"/>
                      </a:schemeClr>
                    </a:solidFill>
                  </a:rPr>
                  <a:t>ai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s-ES" sz="20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 i=1…n</a:t>
                </a:r>
              </a:p>
              <a:p>
                <a:pPr marL="914400" lvl="1" indent="-457200">
                  <a:buFont typeface="Wingdings" panose="05000000000000000000" pitchFamily="2" charset="2"/>
                  <a:buChar char="q"/>
                </a:pPr>
                <a:r>
                  <a:rPr lang="es-ES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Producto cartesiano de A y B </a:t>
                </a: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es el conjunto de los pares ordenados </a:t>
                </a:r>
              </a:p>
              <a:p>
                <a:pPr lvl="3"/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	</a:t>
                </a:r>
                <a:r>
                  <a:rPr lang="es-ES" sz="2000" dirty="0" err="1">
                    <a:solidFill>
                      <a:schemeClr val="accent1">
                        <a:lumMod val="50000"/>
                      </a:schemeClr>
                    </a:solidFill>
                  </a:rPr>
                  <a:t>AxB</a:t>
                </a: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 ={(</a:t>
                </a:r>
                <a:r>
                  <a:rPr lang="es-ES" sz="2000" dirty="0" err="1">
                    <a:solidFill>
                      <a:schemeClr val="accent1">
                        <a:lumMod val="50000"/>
                      </a:schemeClr>
                    </a:solidFill>
                  </a:rPr>
                  <a:t>a,b</a:t>
                </a:r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) con a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7452AE0-0538-4531-A9CA-6D43BC174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48880"/>
                <a:ext cx="8136904" cy="1323439"/>
              </a:xfrm>
              <a:prstGeom prst="rect">
                <a:avLst/>
              </a:prstGeom>
              <a:blipFill>
                <a:blip r:embed="rId4"/>
                <a:stretch>
                  <a:fillRect t="-2304" b="-73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3848D034-E9E3-40EE-917E-DCDA5BB5A2D2}"/>
              </a:ext>
            </a:extLst>
          </p:cNvPr>
          <p:cNvSpPr txBox="1"/>
          <p:nvPr/>
        </p:nvSpPr>
        <p:spPr>
          <a:xfrm>
            <a:off x="1043608" y="3972803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Ejemplo: A={1,3,5}	B={</a:t>
            </a:r>
            <a:r>
              <a:rPr lang="es-ES" dirty="0" err="1">
                <a:solidFill>
                  <a:srgbClr val="C00000"/>
                </a:solidFill>
              </a:rPr>
              <a:t>m,n</a:t>
            </a:r>
            <a:r>
              <a:rPr lang="es-ES" dirty="0">
                <a:solidFill>
                  <a:srgbClr val="C00000"/>
                </a:solidFill>
              </a:rPr>
              <a:t>} 	C={álgebra, cálculo}</a:t>
            </a:r>
          </a:p>
          <a:p>
            <a:pPr marL="342900" indent="-342900">
              <a:buAutoNum type="alphaLcParenR"/>
            </a:pPr>
            <a:r>
              <a:rPr lang="es-ES" dirty="0">
                <a:solidFill>
                  <a:srgbClr val="C00000"/>
                </a:solidFill>
              </a:rPr>
              <a:t>Obtener </a:t>
            </a:r>
            <a:r>
              <a:rPr lang="es-ES" dirty="0" err="1">
                <a:solidFill>
                  <a:srgbClr val="C00000"/>
                </a:solidFill>
              </a:rPr>
              <a:t>AxB</a:t>
            </a:r>
            <a:r>
              <a:rPr lang="es-ES" dirty="0">
                <a:solidFill>
                  <a:srgbClr val="C00000"/>
                </a:solidFill>
              </a:rPr>
              <a:t> y </a:t>
            </a:r>
            <a:r>
              <a:rPr lang="es-ES" dirty="0" err="1">
                <a:solidFill>
                  <a:srgbClr val="C00000"/>
                </a:solidFill>
              </a:rPr>
              <a:t>AxBxC</a:t>
            </a:r>
            <a:endParaRPr lang="es-ES" dirty="0">
              <a:solidFill>
                <a:srgbClr val="C00000"/>
              </a:solidFill>
            </a:endParaRPr>
          </a:p>
          <a:p>
            <a:pPr marL="342900" indent="-342900">
              <a:buAutoNum type="alphaLcParenR"/>
            </a:pPr>
            <a:r>
              <a:rPr lang="es-ES" dirty="0">
                <a:solidFill>
                  <a:srgbClr val="C00000"/>
                </a:solidFill>
              </a:rPr>
              <a:t>¿Es conmutativo?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292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76569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BEEF3D5-252D-4648-BF18-1213CAB6ADD4}"/>
              </a:ext>
            </a:extLst>
          </p:cNvPr>
          <p:cNvSpPr/>
          <p:nvPr/>
        </p:nvSpPr>
        <p:spPr>
          <a:xfrm>
            <a:off x="121046" y="2238672"/>
            <a:ext cx="4923271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PRINCIPIO DE INCLUSIÓN-EXCLUSIÓN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A10D74C-7287-4B16-9565-3EE8B4ABC111}"/>
                  </a:ext>
                </a:extLst>
              </p:cNvPr>
              <p:cNvSpPr txBox="1"/>
              <p:nvPr/>
            </p:nvSpPr>
            <p:spPr>
              <a:xfrm>
                <a:off x="539552" y="2806903"/>
                <a:ext cx="792088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s-ES" i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Cardinal de la unión de 2 conjuntos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s-ES" dirty="0"/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s-E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s-ES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s-ES" dirty="0"/>
                  <a:t>-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s-ES" dirty="0"/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endParaRPr lang="es-ES" dirty="0"/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s-ES" dirty="0"/>
                  <a:t>Nota: Si A y B disjuntos (si A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=∅)→</m:t>
                    </m:r>
                    <m:d>
                      <m:dPr>
                        <m:begChr m:val="|"/>
                        <m:endChr m:val="|"/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d>
                      <m:dPr>
                        <m:begChr m:val="|"/>
                        <m:endChr m:val="|"/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A10D74C-7287-4B16-9565-3EE8B4ABC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06903"/>
                <a:ext cx="7920880" cy="1477328"/>
              </a:xfrm>
              <a:prstGeom prst="rect">
                <a:avLst/>
              </a:prstGeom>
              <a:blipFill>
                <a:blip r:embed="rId4"/>
                <a:stretch>
                  <a:fillRect l="-539" t="-2469" b="-535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343BD72-65B6-4FAF-9109-1F8623C7F438}"/>
                  </a:ext>
                </a:extLst>
              </p:cNvPr>
              <p:cNvSpPr txBox="1"/>
              <p:nvPr/>
            </p:nvSpPr>
            <p:spPr>
              <a:xfrm>
                <a:off x="611560" y="4437112"/>
                <a:ext cx="76328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𝐶𝑎𝑟𝑑𝑖𝑛𝑎𝑙</m:t>
                    </m:r>
                    <m:r>
                      <a:rPr lang="es-E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es-E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𝑢𝑛𝑖</m:t>
                    </m:r>
                    <m:r>
                      <a:rPr lang="es-E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ó</m:t>
                    </m:r>
                    <m:r>
                      <a:rPr lang="es-E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s-E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3 </m:t>
                    </m:r>
                    <m:r>
                      <a:rPr lang="es-E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𝑐𝑜𝑛𝑗𝑢𝑛𝑡𝑜𝑠</m:t>
                    </m:r>
                  </m:oMath>
                </a14:m>
                <a:endParaRPr lang="es-ES" b="0" dirty="0"/>
              </a:p>
              <a:p>
                <a:endParaRPr lang="es-ES" b="0" dirty="0"/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s-E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s-ES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s-ES" dirty="0"/>
                  <a:t>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s-ES" dirty="0"/>
                  <a:t>-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s-ES" dirty="0"/>
                  <a:t>-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s-E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s-ES" b="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s-E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343BD72-65B6-4FAF-9109-1F8623C7F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437112"/>
                <a:ext cx="7632848" cy="923330"/>
              </a:xfrm>
              <a:prstGeom prst="rect">
                <a:avLst/>
              </a:prstGeom>
              <a:blipFill>
                <a:blip r:embed="rId5"/>
                <a:stretch>
                  <a:fillRect l="-479" t="-1987" b="-993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861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679978" y="2780928"/>
            <a:ext cx="7204389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Resultados de una muestra de 100 estudiantes	</a:t>
            </a:r>
          </a:p>
          <a:p>
            <a:pPr marL="0" indent="0">
              <a:buNone/>
            </a:pPr>
            <a:r>
              <a:rPr lang="es-ES" sz="1800" dirty="0"/>
              <a:t>	12 cursan matemáticas, física y química</a:t>
            </a:r>
          </a:p>
          <a:p>
            <a:pPr marL="0" indent="0">
              <a:buNone/>
            </a:pPr>
            <a:r>
              <a:rPr lang="es-ES" sz="1800" dirty="0"/>
              <a:t>	22 cursan sólo matemáticas y física</a:t>
            </a:r>
          </a:p>
          <a:p>
            <a:pPr marL="0" indent="0">
              <a:buNone/>
            </a:pPr>
            <a:r>
              <a:rPr lang="es-ES" sz="1800" dirty="0"/>
              <a:t>	23 cursan únicamente matemáticas y química</a:t>
            </a:r>
          </a:p>
          <a:p>
            <a:pPr marL="0" indent="0">
              <a:buNone/>
            </a:pPr>
            <a:r>
              <a:rPr lang="es-ES" sz="1800" dirty="0"/>
              <a:t>	17, sólo física y química</a:t>
            </a:r>
          </a:p>
          <a:p>
            <a:pPr marL="0" indent="0">
              <a:buNone/>
            </a:pPr>
            <a:r>
              <a:rPr lang="es-ES" sz="1800" dirty="0"/>
              <a:t>	Todos ellos cursan al menos una de las tres materias</a:t>
            </a:r>
          </a:p>
          <a:p>
            <a:pPr marL="0" indent="0">
              <a:buNone/>
            </a:pPr>
            <a:r>
              <a:rPr lang="es-ES" sz="1800" dirty="0"/>
              <a:t>Calcular el número de estudiantes que cursan una sola materia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3F3AB2-3304-4B3F-8FFC-7C5D355C030D}"/>
              </a:ext>
            </a:extLst>
          </p:cNvPr>
          <p:cNvSpPr/>
          <p:nvPr/>
        </p:nvSpPr>
        <p:spPr>
          <a:xfrm>
            <a:off x="331511" y="2199898"/>
            <a:ext cx="113204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 7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82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E388B4-221C-497B-B0E1-2069DD020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2348880"/>
            <a:ext cx="3960440" cy="273630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67BE5A1-8A35-47D4-B88E-E1056D7A20B6}"/>
              </a:ext>
            </a:extLst>
          </p:cNvPr>
          <p:cNvSpPr txBox="1"/>
          <p:nvPr/>
        </p:nvSpPr>
        <p:spPr>
          <a:xfrm>
            <a:off x="251518" y="2348880"/>
            <a:ext cx="410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Identificar cada una de las secciones</a:t>
            </a:r>
          </a:p>
        </p:txBody>
      </p:sp>
    </p:spTree>
    <p:extLst>
      <p:ext uri="{BB962C8B-B14F-4D97-AF65-F5344CB8AC3E}">
        <p14:creationId xmlns:p14="http://schemas.microsoft.com/office/powerpoint/2010/main" val="1019468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32856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22F2E892-3D6D-4341-A553-1D43D8921937}"/>
                  </a:ext>
                </a:extLst>
              </p:cNvPr>
              <p:cNvSpPr/>
              <p:nvPr/>
            </p:nvSpPr>
            <p:spPr>
              <a:xfrm>
                <a:off x="142142" y="2166932"/>
                <a:ext cx="8606322" cy="3294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s-ES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CONJUNTO BORROSO </a:t>
                </a:r>
                <a:r>
                  <a:rPr lang="es-ES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 un subconjunto S de U en el que cada elemento posee un grado de pertenencia (p</a:t>
                </a:r>
                <a:r>
                  <a:rPr lang="es-ES" sz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s-ES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al mismo</a:t>
                </a:r>
              </a:p>
              <a:p>
                <a:pPr marL="2857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s-E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s-E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s-ES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pi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s-ES" sz="1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s-ES" sz="16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S y T son conjuntos borrosos, SUT es un conjunto borroso en el que el grado de pertenencia de cada elemento es el </a:t>
                </a:r>
                <a:r>
                  <a:rPr lang="es-ES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máximo</a:t>
                </a:r>
                <a:r>
                  <a:rPr lang="es-ES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los grados de pertenencia a S y T</a:t>
                </a:r>
              </a:p>
              <a:p>
                <a:pPr marL="2857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S y T son conjuntos borrosos, S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</m:oMath>
                </a14:m>
                <a:r>
                  <a:rPr lang="es-ES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 es un conjunto borroso en el que el grado de pertenencia de cada elemento es el </a:t>
                </a:r>
                <a:r>
                  <a:rPr lang="es-ES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mínimo</a:t>
                </a:r>
                <a:r>
                  <a:rPr lang="es-ES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los grados de pertenencia a S y T</a:t>
                </a:r>
              </a:p>
              <a:p>
                <a:pPr marL="2857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s-ES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el grado de pertenencia de un elemento a S es p, el grado de pertenencia de dicho elemento al complementario de S es 1-p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es-ES" sz="16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22F2E892-3D6D-4341-A553-1D43D8921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2" y="2166932"/>
                <a:ext cx="8606322" cy="3294043"/>
              </a:xfrm>
              <a:prstGeom prst="rect">
                <a:avLst/>
              </a:prstGeom>
              <a:blipFill>
                <a:blip r:embed="rId4"/>
                <a:stretch>
                  <a:fillRect l="-425" t="-739" r="-6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764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176569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1BD974D-236F-45AA-A23D-02C9498D264B}"/>
              </a:ext>
            </a:extLst>
          </p:cNvPr>
          <p:cNvSpPr/>
          <p:nvPr/>
        </p:nvSpPr>
        <p:spPr>
          <a:xfrm>
            <a:off x="150908" y="1942659"/>
            <a:ext cx="6606482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8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= {0,7 Diana, 0,8 Tomás, 0,4 Virginia, 0,1 Oscar}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009B0EB-67A9-44DA-889A-452EE36A4D04}"/>
                  </a:ext>
                </a:extLst>
              </p:cNvPr>
              <p:cNvSpPr/>
              <p:nvPr/>
            </p:nvSpPr>
            <p:spPr>
              <a:xfrm>
                <a:off x="142142" y="2705977"/>
                <a:ext cx="6715858" cy="791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 = {0,5 Diana, 0,3 Tomás, 0,6 Virginia, 0,2 Oscar}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Cómo se definirán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s-ES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</a:t>
                </a:r>
                <a14:m>
                  <m:oMath xmlns:m="http://schemas.openxmlformats.org/officeDocument/2006/math">
                    <m:r>
                      <a:rPr lang="es-E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s-E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s-ES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s-E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s-E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es-ES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009B0EB-67A9-44DA-889A-452EE36A4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42" y="2705977"/>
                <a:ext cx="6715858" cy="791627"/>
              </a:xfrm>
              <a:prstGeom prst="rect">
                <a:avLst/>
              </a:prstGeom>
              <a:blipFill>
                <a:blip r:embed="rId4"/>
                <a:stretch>
                  <a:fillRect l="-726" t="-3846" b="-92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0B70A8E-F07A-4606-B5EC-CF1EF11717EA}"/>
                  </a:ext>
                </a:extLst>
              </p:cNvPr>
              <p:cNvSpPr txBox="1"/>
              <p:nvPr/>
            </p:nvSpPr>
            <p:spPr>
              <a:xfrm>
                <a:off x="251518" y="3718447"/>
                <a:ext cx="4824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s-E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s-ES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{0,3 Diana, 0,2 Tomás, 0,6 Virginia, 0,9 Oscar}</a:t>
                </a:r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0B70A8E-F07A-4606-B5EC-CF1EF117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8" y="3718447"/>
                <a:ext cx="4824538" cy="369332"/>
              </a:xfrm>
              <a:prstGeom prst="rect">
                <a:avLst/>
              </a:prstGeom>
              <a:blipFill>
                <a:blip r:embed="rId5"/>
                <a:stretch>
                  <a:fillRect t="-9836" r="-1010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F35E622C-7A8F-48C3-B3D8-371224F9A54F}"/>
                  </a:ext>
                </a:extLst>
              </p:cNvPr>
              <p:cNvSpPr/>
              <p:nvPr/>
            </p:nvSpPr>
            <p:spPr>
              <a:xfrm>
                <a:off x="221644" y="4286457"/>
                <a:ext cx="509177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s-E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s-E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s-ES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{0,7 Diana, 0,8 Tomás, 0,6 Virginia, 0,2 Oscar}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F35E622C-7A8F-48C3-B3D8-371224F9A5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44" y="4286457"/>
                <a:ext cx="5091779" cy="646331"/>
              </a:xfrm>
              <a:prstGeom prst="rect">
                <a:avLst/>
              </a:prstGeom>
              <a:blipFill>
                <a:blip r:embed="rId6"/>
                <a:stretch>
                  <a:fillRect l="-957" t="-4717" r="-23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id="{173E5754-D513-4E9E-B8DA-19A83F471547}"/>
              </a:ext>
            </a:extLst>
          </p:cNvPr>
          <p:cNvSpPr/>
          <p:nvPr/>
        </p:nvSpPr>
        <p:spPr>
          <a:xfrm>
            <a:off x="873014" y="4814916"/>
            <a:ext cx="4413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{0,5 Diana, 0,3 Tomás, 0,4 Virginia, 0,1 Oscar}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E9DC1ABB-1D3A-4953-BCAB-86F4D8CA9B64}"/>
                  </a:ext>
                </a:extLst>
              </p:cNvPr>
              <p:cNvSpPr/>
              <p:nvPr/>
            </p:nvSpPr>
            <p:spPr>
              <a:xfrm>
                <a:off x="130036" y="4814916"/>
                <a:ext cx="8819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s-E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s-E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s-ES" dirty="0"/>
                  <a:t> =</a:t>
                </a: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E9DC1ABB-1D3A-4953-BCAB-86F4D8CA9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36" y="4814916"/>
                <a:ext cx="881908" cy="369332"/>
              </a:xfrm>
              <a:prstGeom prst="rect">
                <a:avLst/>
              </a:prstGeom>
              <a:blipFill>
                <a:blip r:embed="rId7"/>
                <a:stretch>
                  <a:fillRect t="-10000" r="-5517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609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080" y="2132856"/>
                <a:ext cx="7934312" cy="10801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r>
                  <a:rPr lang="es-ES" sz="16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PARTICIÓN DE UN CONJUNTO S </a:t>
                </a:r>
                <a:r>
                  <a:rPr lang="es-ES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 una distribución de subconjuntos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s-E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≠∅</m:t>
                    </m:r>
                    <m:r>
                      <a:rPr lang="es-ES" sz="1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S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s-ES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s-ES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s-ES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s-ES" sz="16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de S tales que	</a:t>
                </a:r>
                <a14:m>
                  <m:oMath xmlns:m="http://schemas.openxmlformats.org/officeDocument/2006/math">
                    <m:r>
                      <a:rPr lang="es-ES" sz="1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1) </m:t>
                    </m:r>
                    <m:r>
                      <a:rPr lang="es-E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s-E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sz="16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1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lang="es-ES" sz="1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1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s-ES" sz="1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lang="es-ES" sz="1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=∅</m:t>
                    </m:r>
                  </m:oMath>
                </a14:m>
                <a:endParaRPr lang="es-ES" sz="16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lvl="4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ES" sz="16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s-E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ES" sz="1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s-ES" sz="1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s-ES" sz="1600" b="1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S</a:t>
                </a:r>
              </a:p>
              <a:p>
                <a:pPr marL="628650" lvl="1" indent="-28575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q"/>
                </a:pPr>
                <a:endParaRPr lang="es-ES" sz="13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80" y="2132856"/>
                <a:ext cx="7934312" cy="1080120"/>
              </a:xfrm>
              <a:prstGeom prst="rect">
                <a:avLst/>
              </a:prstGeom>
              <a:blipFill>
                <a:blip r:embed="rId4"/>
                <a:stretch>
                  <a:fillRect l="-307" t="-1130" r="-384" b="-502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6384699-47FE-4D1B-94F5-2E1AC81DAD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92" y="2966115"/>
            <a:ext cx="2247900" cy="20383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36171BB-486F-4B04-9369-4F62EC1D5744}"/>
              </a:ext>
            </a:extLst>
          </p:cNvPr>
          <p:cNvSpPr txBox="1"/>
          <p:nvPr/>
        </p:nvSpPr>
        <p:spPr>
          <a:xfrm>
            <a:off x="251518" y="3356992"/>
            <a:ext cx="547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C00000"/>
                </a:solidFill>
              </a:rPr>
              <a:t>Ejemplo 9:    S = {a, b, c, d, e, f} </a:t>
            </a:r>
          </a:p>
          <a:p>
            <a:r>
              <a:rPr lang="es-ES" sz="1600" dirty="0">
                <a:solidFill>
                  <a:srgbClr val="C00000"/>
                </a:solidFill>
              </a:rPr>
              <a:t>A</a:t>
            </a:r>
            <a:r>
              <a:rPr lang="es-ES" sz="1100" dirty="0">
                <a:solidFill>
                  <a:srgbClr val="C00000"/>
                </a:solidFill>
              </a:rPr>
              <a:t>1</a:t>
            </a:r>
            <a:r>
              <a:rPr lang="es-ES" sz="1600" dirty="0">
                <a:solidFill>
                  <a:srgbClr val="C00000"/>
                </a:solidFill>
              </a:rPr>
              <a:t> = {a, c, d}    A</a:t>
            </a:r>
            <a:r>
              <a:rPr lang="es-ES" sz="1100" dirty="0">
                <a:solidFill>
                  <a:srgbClr val="C00000"/>
                </a:solidFill>
              </a:rPr>
              <a:t>2</a:t>
            </a:r>
            <a:r>
              <a:rPr lang="es-ES" sz="1600" dirty="0">
                <a:solidFill>
                  <a:srgbClr val="C00000"/>
                </a:solidFill>
              </a:rPr>
              <a:t> = {b, f}   A</a:t>
            </a:r>
            <a:r>
              <a:rPr lang="es-ES" sz="1100" dirty="0">
                <a:solidFill>
                  <a:srgbClr val="C00000"/>
                </a:solidFill>
              </a:rPr>
              <a:t>3</a:t>
            </a:r>
            <a:r>
              <a:rPr lang="es-ES" sz="1600" dirty="0">
                <a:solidFill>
                  <a:srgbClr val="C00000"/>
                </a:solidFill>
              </a:rPr>
              <a:t> = {e}   A</a:t>
            </a:r>
            <a:r>
              <a:rPr lang="es-ES" sz="1100" dirty="0">
                <a:solidFill>
                  <a:srgbClr val="C00000"/>
                </a:solidFill>
              </a:rPr>
              <a:t>4 </a:t>
            </a:r>
            <a:r>
              <a:rPr lang="es-ES" sz="1600" dirty="0">
                <a:solidFill>
                  <a:srgbClr val="C00000"/>
                </a:solidFill>
              </a:rPr>
              <a:t>= {a, e}</a:t>
            </a:r>
            <a:endParaRPr lang="es-ES" sz="1100" dirty="0">
              <a:solidFill>
                <a:srgbClr val="C0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B4F466-AF3D-412F-993E-C4CC0B2923D4}"/>
              </a:ext>
            </a:extLst>
          </p:cNvPr>
          <p:cNvSpPr txBox="1"/>
          <p:nvPr/>
        </p:nvSpPr>
        <p:spPr>
          <a:xfrm>
            <a:off x="267169" y="4077072"/>
            <a:ext cx="4464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C00000"/>
                </a:solidFill>
              </a:rPr>
              <a:t>Pregunta: ¿es una partición de S: {A</a:t>
            </a:r>
            <a:r>
              <a:rPr lang="es-ES" sz="1100" dirty="0">
                <a:solidFill>
                  <a:srgbClr val="C00000"/>
                </a:solidFill>
              </a:rPr>
              <a:t>1</a:t>
            </a:r>
            <a:r>
              <a:rPr lang="es-ES" sz="1600" dirty="0">
                <a:solidFill>
                  <a:srgbClr val="C00000"/>
                </a:solidFill>
              </a:rPr>
              <a:t>, A</a:t>
            </a:r>
            <a:r>
              <a:rPr lang="es-ES" sz="1100" dirty="0">
                <a:solidFill>
                  <a:srgbClr val="C00000"/>
                </a:solidFill>
              </a:rPr>
              <a:t>2</a:t>
            </a:r>
            <a:r>
              <a:rPr lang="es-ES" sz="1600" dirty="0">
                <a:solidFill>
                  <a:srgbClr val="C00000"/>
                </a:solidFill>
              </a:rPr>
              <a:t>, A</a:t>
            </a:r>
            <a:r>
              <a:rPr lang="es-ES" sz="1100" dirty="0">
                <a:solidFill>
                  <a:srgbClr val="C00000"/>
                </a:solidFill>
              </a:rPr>
              <a:t>4</a:t>
            </a:r>
            <a:r>
              <a:rPr lang="es-ES" sz="1600" dirty="0">
                <a:solidFill>
                  <a:srgbClr val="C00000"/>
                </a:solidFill>
              </a:rPr>
              <a:t>}? </a:t>
            </a:r>
            <a:endParaRPr lang="es-ES" sz="16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1ED362-6D2B-4B4E-A49A-B4788C613AE8}"/>
              </a:ext>
            </a:extLst>
          </p:cNvPr>
          <p:cNvSpPr txBox="1"/>
          <p:nvPr/>
        </p:nvSpPr>
        <p:spPr>
          <a:xfrm>
            <a:off x="323528" y="4570959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Y {A</a:t>
            </a:r>
            <a:r>
              <a:rPr lang="es-ES" sz="1200" dirty="0">
                <a:solidFill>
                  <a:srgbClr val="C00000"/>
                </a:solidFill>
              </a:rPr>
              <a:t>1</a:t>
            </a:r>
            <a:r>
              <a:rPr lang="es-ES" dirty="0">
                <a:solidFill>
                  <a:srgbClr val="C00000"/>
                </a:solidFill>
              </a:rPr>
              <a:t>, A</a:t>
            </a:r>
            <a:r>
              <a:rPr lang="es-ES" sz="1200" dirty="0">
                <a:solidFill>
                  <a:srgbClr val="C00000"/>
                </a:solidFill>
              </a:rPr>
              <a:t>2</a:t>
            </a:r>
            <a:r>
              <a:rPr lang="es-ES" dirty="0">
                <a:solidFill>
                  <a:srgbClr val="C00000"/>
                </a:solidFill>
              </a:rPr>
              <a:t>, A</a:t>
            </a:r>
            <a:r>
              <a:rPr lang="es-ES" sz="1200" dirty="0">
                <a:solidFill>
                  <a:srgbClr val="C00000"/>
                </a:solidFill>
              </a:rPr>
              <a:t>3</a:t>
            </a:r>
            <a:r>
              <a:rPr lang="es-ES" dirty="0">
                <a:solidFill>
                  <a:srgbClr val="C00000"/>
                </a:solidFill>
              </a:rPr>
              <a:t>}? 	Y {A</a:t>
            </a:r>
            <a:r>
              <a:rPr lang="es-ES" sz="1200" dirty="0">
                <a:solidFill>
                  <a:srgbClr val="C00000"/>
                </a:solidFill>
              </a:rPr>
              <a:t>1</a:t>
            </a:r>
            <a:r>
              <a:rPr lang="es-ES" dirty="0">
                <a:solidFill>
                  <a:srgbClr val="C00000"/>
                </a:solidFill>
              </a:rPr>
              <a:t>, A</a:t>
            </a:r>
            <a:r>
              <a:rPr lang="es-ES" sz="1200" dirty="0">
                <a:solidFill>
                  <a:srgbClr val="C00000"/>
                </a:solidFill>
              </a:rPr>
              <a:t>2</a:t>
            </a:r>
            <a:r>
              <a:rPr lang="es-ES" dirty="0">
                <a:solidFill>
                  <a:srgbClr val="C00000"/>
                </a:solidFill>
              </a:rPr>
              <a:t>}?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3826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512" y="2176568"/>
                <a:ext cx="5040560" cy="1684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Ejemplo 10: </a:t>
                </a:r>
                <a:r>
                  <a:rPr lang="es-ES" sz="14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algoritmo que genera una partición de U</a:t>
                </a:r>
              </a:p>
              <a:p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 = {1, 2, 3, …..20}</a:t>
                </a:r>
              </a:p>
              <a:p>
                <a:pPr lvl="1"/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 I = 1	hasta 20</a:t>
                </a:r>
              </a:p>
              <a:p>
                <a:pPr lvl="2"/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A1(I)</a:t>
                </a:r>
                <a14:m>
                  <m:oMath xmlns:m="http://schemas.openxmlformats.org/officeDocument/2006/math">
                    <m:r>
                      <a:rPr lang="es-ES" sz="16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𝑀𝑜𝑑</m:t>
                        </m:r>
                        <m: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2=0</m:t>
                        </m:r>
                      </m:e>
                    </m:d>
                  </m:oMath>
                </a14:m>
                <a:endParaRPr lang="es-ES" sz="1600" b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2"/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A2(I)</a:t>
                </a:r>
                <a14:m>
                  <m:oMath xmlns:m="http://schemas.openxmlformats.org/officeDocument/2006/math">
                    <m:r>
                      <a:rPr lang="es-ES" sz="16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+3=4</m:t>
                        </m:r>
                        <m: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endParaRPr lang="es-ES" sz="1600" b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lvl="2"/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A3(I)</a:t>
                </a:r>
                <a14:m>
                  <m:oMath xmlns:m="http://schemas.openxmlformats.org/officeDocument/2006/math">
                    <m:r>
                      <a:rPr lang="es-ES" sz="160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r>
                      <a:rPr lang="es-ES" sz="1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𝑁𝑂𝑅</m:t>
                    </m:r>
                    <m:d>
                      <m:dPr>
                        <m:ctrlP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d>
                          <m:dPr>
                            <m:ctrlPr>
                              <a:rPr lang="es-ES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</m:d>
                        <m: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𝑂𝑅</m:t>
                        </m:r>
                        <m: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s-ES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es-ES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s-ES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</m:d>
                      </m:e>
                    </m:d>
                  </m:oMath>
                </a14:m>
                <a:endParaRPr lang="es-ES" sz="1600" b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76568"/>
                <a:ext cx="5040560" cy="1684479"/>
              </a:xfrm>
              <a:prstGeom prst="rect">
                <a:avLst/>
              </a:prstGeom>
              <a:blipFill>
                <a:blip r:embed="rId4"/>
                <a:stretch>
                  <a:fillRect l="-484" t="-2536" b="-724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1134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Conjuntos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DBE383D-E308-4DAA-BF58-FD3A8630C281}"/>
              </a:ext>
            </a:extLst>
          </p:cNvPr>
          <p:cNvSpPr txBox="1"/>
          <p:nvPr/>
        </p:nvSpPr>
        <p:spPr>
          <a:xfrm>
            <a:off x="395536" y="412574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FIN- Para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6A3B17-3EB3-499D-9E58-53AC66A2FE4F}"/>
              </a:ext>
            </a:extLst>
          </p:cNvPr>
          <p:cNvSpPr txBox="1"/>
          <p:nvPr/>
        </p:nvSpPr>
        <p:spPr>
          <a:xfrm>
            <a:off x="552362" y="4560170"/>
            <a:ext cx="292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Fin-Partición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8DEFB85-D178-4FAD-860F-F19D94A0A99F}"/>
              </a:ext>
            </a:extLst>
          </p:cNvPr>
          <p:cNvSpPr txBox="1"/>
          <p:nvPr/>
        </p:nvSpPr>
        <p:spPr>
          <a:xfrm>
            <a:off x="5220072" y="2879149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</a:rPr>
              <a:t>A1 = {0,1,0,1,0,1,0,1…………..0,1} = </a:t>
            </a:r>
          </a:p>
          <a:p>
            <a:r>
              <a:rPr lang="es-ES" dirty="0">
                <a:solidFill>
                  <a:srgbClr val="C00000"/>
                </a:solidFill>
              </a:rPr>
              <a:t>         {2,4,6,8,10,………………18,20}</a:t>
            </a:r>
          </a:p>
          <a:p>
            <a:endParaRPr lang="es-ES" dirty="0">
              <a:solidFill>
                <a:srgbClr val="C00000"/>
              </a:solidFill>
            </a:endParaRPr>
          </a:p>
          <a:p>
            <a:r>
              <a:rPr lang="es-ES" dirty="0">
                <a:solidFill>
                  <a:srgbClr val="C00000"/>
                </a:solidFill>
              </a:rPr>
              <a:t>A2 = {1,0,1,0,0,0,0……………0,0} = {1,3}</a:t>
            </a:r>
          </a:p>
          <a:p>
            <a:r>
              <a:rPr lang="es-ES" dirty="0">
                <a:solidFill>
                  <a:srgbClr val="C00000"/>
                </a:solidFill>
              </a:rPr>
              <a:t>A3 = {0,0,0,0,1,0,1,…………..1,0} = </a:t>
            </a:r>
          </a:p>
          <a:p>
            <a:r>
              <a:rPr lang="es-ES" dirty="0">
                <a:solidFill>
                  <a:srgbClr val="C00000"/>
                </a:solidFill>
              </a:rPr>
              <a:t>{todos los impares excepto 1 y 3}</a:t>
            </a:r>
          </a:p>
        </p:txBody>
      </p:sp>
    </p:spTree>
    <p:extLst>
      <p:ext uri="{BB962C8B-B14F-4D97-AF65-F5344CB8AC3E}">
        <p14:creationId xmlns:p14="http://schemas.microsoft.com/office/powerpoint/2010/main" val="3487558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420888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0BA91F-4DDB-48BE-9EC1-D9D5B5EA2A86}"/>
              </a:ext>
            </a:extLst>
          </p:cNvPr>
          <p:cNvSpPr txBox="1"/>
          <p:nvPr/>
        </p:nvSpPr>
        <p:spPr>
          <a:xfrm>
            <a:off x="319465" y="2568694"/>
            <a:ext cx="3820487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Suma de números naturales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6DE5800-47B8-410E-85EF-DA4AF5F8DC2E}"/>
              </a:ext>
            </a:extLst>
          </p:cNvPr>
          <p:cNvSpPr/>
          <p:nvPr/>
        </p:nvSpPr>
        <p:spPr>
          <a:xfrm>
            <a:off x="150920" y="2023547"/>
            <a:ext cx="2873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OPERACIONES BÁSICAS EN </a:t>
            </a:r>
            <a:r>
              <a:rPr lang="es-E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N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605245-4E17-4B80-A09C-D7380F68637E}"/>
              </a:ext>
            </a:extLst>
          </p:cNvPr>
          <p:cNvSpPr txBox="1"/>
          <p:nvPr/>
        </p:nvSpPr>
        <p:spPr>
          <a:xfrm>
            <a:off x="5103719" y="2568694"/>
            <a:ext cx="3619408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Producto de números naturales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C53A2D23-7F1F-4BE8-BFD2-C30CDBB5D097}"/>
                  </a:ext>
                </a:extLst>
              </p:cNvPr>
              <p:cNvSpPr txBox="1"/>
              <p:nvPr/>
            </p:nvSpPr>
            <p:spPr>
              <a:xfrm>
                <a:off x="395536" y="3933056"/>
                <a:ext cx="40324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s-ES" sz="1600" dirty="0"/>
                  <a:t>1)</a:t>
                </a:r>
                <a:r>
                  <a:rPr lang="es-ES" dirty="0"/>
                  <a:t> </a:t>
                </a:r>
                <a:r>
                  <a:rPr lang="es-ES" sz="1600" dirty="0"/>
                  <a:t>+ bien definida en N y es única</a:t>
                </a:r>
              </a:p>
              <a:p>
                <a:pPr lvl="0"/>
                <a:r>
                  <a:rPr lang="es-ES" sz="1600" dirty="0"/>
                  <a:t>2) Asociativa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sz="1600" dirty="0"/>
                  <a:t> (</a:t>
                </a:r>
                <a:r>
                  <a:rPr lang="es-ES" sz="1600" dirty="0" err="1"/>
                  <a:t>x+y</a:t>
                </a:r>
                <a:r>
                  <a:rPr lang="es-ES" sz="1600" dirty="0"/>
                  <a:t>)+z = x+(</a:t>
                </a:r>
                <a:r>
                  <a:rPr lang="es-ES" sz="1600" dirty="0" err="1"/>
                  <a:t>y+z</a:t>
                </a:r>
                <a:r>
                  <a:rPr lang="es-ES" sz="1600" dirty="0"/>
                  <a:t>)</a:t>
                </a:r>
              </a:p>
              <a:p>
                <a:pPr lvl="0"/>
                <a:r>
                  <a:rPr lang="es-ES" sz="1600" dirty="0"/>
                  <a:t>3) Elemento neutro 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s-ES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sz="1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sz="1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400" i="1">
                        <a:latin typeface="Cambria Math" panose="02040503050406030204" pitchFamily="18" charset="0"/>
                      </a:rPr>
                      <m:t>+0=0+</m:t>
                    </m:r>
                    <m:r>
                      <a:rPr lang="es-ES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ES" sz="1400" dirty="0"/>
              </a:p>
              <a:p>
                <a:pPr lvl="0"/>
                <a:r>
                  <a:rPr lang="es-ES" sz="1600" dirty="0"/>
                  <a:t>4) Conmutativa 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sz="1600" dirty="0"/>
                  <a:t> </a:t>
                </a:r>
                <a:r>
                  <a:rPr lang="es-ES" sz="1600" dirty="0" err="1"/>
                  <a:t>x+y</a:t>
                </a:r>
                <a:r>
                  <a:rPr lang="es-ES" sz="1600" dirty="0"/>
                  <a:t> = </a:t>
                </a:r>
                <a:r>
                  <a:rPr lang="es-ES" sz="1600" dirty="0" err="1"/>
                  <a:t>y+x</a:t>
                </a:r>
                <a:endParaRPr lang="es-ES" sz="16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C53A2D23-7F1F-4BE8-BFD2-C30CDBB5D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33056"/>
                <a:ext cx="4032448" cy="1107996"/>
              </a:xfrm>
              <a:prstGeom prst="rect">
                <a:avLst/>
              </a:prstGeom>
              <a:blipFill>
                <a:blip r:embed="rId6"/>
                <a:stretch>
                  <a:fillRect l="-908" b="-604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1B0A191E-917E-4379-9176-894CAF35175F}"/>
                  </a:ext>
                </a:extLst>
              </p:cNvPr>
              <p:cNvSpPr/>
              <p:nvPr/>
            </p:nvSpPr>
            <p:spPr>
              <a:xfrm>
                <a:off x="4716018" y="3892379"/>
                <a:ext cx="4572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s-ES" sz="1600" dirty="0"/>
                  <a:t>-bien definido en N  y es único</a:t>
                </a:r>
              </a:p>
              <a:p>
                <a:pPr lvl="0"/>
                <a:r>
                  <a:rPr lang="es-ES" sz="1600" dirty="0"/>
                  <a:t>-Asociativa	</a:t>
                </a:r>
                <a14:m>
                  <m:oMath xmlns:m="http://schemas.openxmlformats.org/officeDocument/2006/math">
                    <m:r>
                      <a:rPr lang="es-ES" sz="1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sz="1600" dirty="0"/>
                  <a:t> (</a:t>
                </a:r>
                <a:r>
                  <a:rPr lang="es-ES" sz="1600" dirty="0" err="1"/>
                  <a:t>x.y</a:t>
                </a:r>
                <a:r>
                  <a:rPr lang="es-ES" sz="1600" dirty="0"/>
                  <a:t>).z = x.(</a:t>
                </a:r>
                <a:r>
                  <a:rPr lang="es-ES" sz="1600" dirty="0" err="1"/>
                  <a:t>y.z</a:t>
                </a:r>
                <a:r>
                  <a:rPr lang="es-ES" sz="1600" dirty="0"/>
                  <a:t>)</a:t>
                </a:r>
              </a:p>
              <a:p>
                <a:pPr lvl="0"/>
                <a:r>
                  <a:rPr lang="es-ES" sz="1600" dirty="0"/>
                  <a:t>-Posee elemento neutro 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.1=1.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ES" sz="1600" dirty="0"/>
              </a:p>
              <a:p>
                <a:pPr lvl="0"/>
                <a:r>
                  <a:rPr lang="es-ES" sz="1600" dirty="0"/>
                  <a:t>-Conmutativa 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sz="1600" dirty="0"/>
                  <a:t> </a:t>
                </a:r>
                <a:r>
                  <a:rPr lang="es-ES" sz="1600" dirty="0" err="1"/>
                  <a:t>x.y</a:t>
                </a:r>
                <a:r>
                  <a:rPr lang="es-ES" sz="1600" dirty="0"/>
                  <a:t> = </a:t>
                </a:r>
                <a:r>
                  <a:rPr lang="es-ES" sz="1600" dirty="0" err="1"/>
                  <a:t>y.x</a:t>
                </a:r>
                <a:endParaRPr lang="es-ES" sz="1600" dirty="0"/>
              </a:p>
              <a:p>
                <a:pPr lvl="0"/>
                <a:r>
                  <a:rPr lang="es-ES" sz="1600" dirty="0"/>
                  <a:t>-Si </a:t>
                </a:r>
                <a:r>
                  <a:rPr lang="es-ES" sz="1600" dirty="0" err="1"/>
                  <a:t>x.y</a:t>
                </a:r>
                <a:r>
                  <a:rPr lang="es-ES" sz="1600" dirty="0"/>
                  <a:t>=1, entonces x=y=1</a:t>
                </a:r>
              </a:p>
              <a:p>
                <a:r>
                  <a:rPr lang="es-ES" sz="1600" dirty="0"/>
                  <a:t>Sólo el 1 tiene elemento simétrico</a:t>
                </a:r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1B0A191E-917E-4379-9176-894CAF351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8" y="3892379"/>
                <a:ext cx="4572000" cy="1569660"/>
              </a:xfrm>
              <a:prstGeom prst="rect">
                <a:avLst/>
              </a:prstGeom>
              <a:blipFill>
                <a:blip r:embed="rId7"/>
                <a:stretch>
                  <a:fillRect l="-800" t="-1167" b="-428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5E794FEC-7F5F-4D33-84B9-72F61CAFB3AF}"/>
              </a:ext>
            </a:extLst>
          </p:cNvPr>
          <p:cNvSpPr txBox="1"/>
          <p:nvPr/>
        </p:nvSpPr>
        <p:spPr>
          <a:xfrm>
            <a:off x="299593" y="3599644"/>
            <a:ext cx="2020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Propiedades</a:t>
            </a:r>
          </a:p>
        </p:txBody>
      </p:sp>
    </p:spTree>
    <p:extLst>
      <p:ext uri="{BB962C8B-B14F-4D97-AF65-F5344CB8AC3E}">
        <p14:creationId xmlns:p14="http://schemas.microsoft.com/office/powerpoint/2010/main" val="3775932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552" y="2420888"/>
                <a:ext cx="7920880" cy="3384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s-ES" sz="1600" dirty="0"/>
              </a:p>
              <a:p>
                <a:pPr marL="0" indent="0">
                  <a:buNone/>
                </a:pPr>
                <a:r>
                  <a:rPr lang="es-ES" sz="2400" dirty="0"/>
                  <a:t> SUMA							    PRODUCTO							 </a:t>
                </a:r>
              </a:p>
              <a:p>
                <a:pPr marL="0" indent="0">
                  <a:buNone/>
                </a:pPr>
                <a:r>
                  <a:rPr lang="es-ES" sz="1800" b="1" dirty="0">
                    <a:solidFill>
                      <a:schemeClr val="accent1">
                        <a:lumMod val="50000"/>
                      </a:schemeClr>
                    </a:solidFill>
                  </a:rPr>
                  <a:t>-Asociativa							    -Asociativa</a:t>
                </a:r>
                <a:endParaRPr lang="es-ES" sz="1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s-ES" sz="1800" b="1" dirty="0">
                    <a:solidFill>
                      <a:schemeClr val="accent1">
                        <a:lumMod val="50000"/>
                      </a:schemeClr>
                    </a:solidFill>
                  </a:rPr>
                  <a:t>-Conmutativa						                 -Conmutativa</a:t>
                </a:r>
                <a:endParaRPr lang="es-ES" sz="1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s-ES" sz="1800" b="1" dirty="0">
                    <a:solidFill>
                      <a:schemeClr val="accent1">
                        <a:lumMod val="50000"/>
                      </a:schemeClr>
                    </a:solidFill>
                  </a:rPr>
                  <a:t>-Elemento Neutro						    -Elemento unidad</a:t>
                </a:r>
              </a:p>
              <a:p>
                <a:pPr marL="0" indent="0">
                  <a:buNone/>
                </a:pPr>
                <a:r>
                  <a:rPr lang="es-ES" sz="1800" dirty="0">
                    <a:solidFill>
                      <a:schemeClr val="accent1">
                        <a:lumMod val="50000"/>
                      </a:schemeClr>
                    </a:solidFill>
                  </a:rPr>
                  <a:t>		</a:t>
                </a:r>
                <a:r>
                  <a:rPr lang="es-ES" sz="1800" b="1" dirty="0">
                    <a:solidFill>
                      <a:schemeClr val="accent1">
                        <a:lumMod val="50000"/>
                      </a:schemeClr>
                    </a:solidFill>
                  </a:rPr>
                  <a:t>+Distributiva del producto respecto a la suma</a:t>
                </a:r>
                <a:endParaRPr lang="es-ES" sz="1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s-ES" sz="1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s-ES" sz="1800" b="1" dirty="0">
                    <a:solidFill>
                      <a:schemeClr val="accent1">
                        <a:lumMod val="50000"/>
                      </a:schemeClr>
                    </a:solidFill>
                  </a:rPr>
                  <a:t>			(N,+, .)es un </a:t>
                </a:r>
                <a:r>
                  <a:rPr lang="es-ES" sz="18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semianillo</a:t>
                </a:r>
                <a:r>
                  <a:rPr lang="es-ES" sz="1800" b="1" dirty="0">
                    <a:solidFill>
                      <a:schemeClr val="accent1">
                        <a:lumMod val="50000"/>
                      </a:schemeClr>
                    </a:solidFill>
                  </a:rPr>
                  <a:t> conmutativo</a:t>
                </a:r>
                <a:endParaRPr lang="es-ES" sz="18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3 Subtítulo">
                <a:extLst>
                  <a:ext uri="{FF2B5EF4-FFF2-40B4-BE49-F238E27FC236}">
                    <a16:creationId xmlns:a16="http://schemas.microsoft.com/office/drawing/2014/main" id="{F5B676DE-08BE-460B-B662-62B10E286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20888"/>
                <a:ext cx="7920880" cy="3384376"/>
              </a:xfrm>
              <a:prstGeom prst="rect">
                <a:avLst/>
              </a:prstGeom>
              <a:blipFill>
                <a:blip r:embed="rId4"/>
                <a:stretch>
                  <a:fillRect l="-6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105533A-F0E1-45B4-9328-CC5B09F3DA4B}"/>
              </a:ext>
            </a:extLst>
          </p:cNvPr>
          <p:cNvSpPr/>
          <p:nvPr/>
        </p:nvSpPr>
        <p:spPr>
          <a:xfrm>
            <a:off x="251518" y="1914669"/>
            <a:ext cx="227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F559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es-ES" b="1" u="sng" dirty="0">
                <a:solidFill>
                  <a:srgbClr val="20386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Números naturales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8791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420888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1DD8EDC-AE7A-4FF2-8FDA-571227441C7E}"/>
              </a:ext>
            </a:extLst>
          </p:cNvPr>
          <p:cNvSpPr/>
          <p:nvPr/>
        </p:nvSpPr>
        <p:spPr>
          <a:xfrm>
            <a:off x="157211" y="2132856"/>
            <a:ext cx="2060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F559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Z</a:t>
            </a:r>
            <a:r>
              <a:rPr lang="es-ES" b="1" u="sng" dirty="0">
                <a:solidFill>
                  <a:srgbClr val="20386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Números enteros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7AC2698-DF22-4C5D-8455-7FAC89E9145F}"/>
              </a:ext>
            </a:extLst>
          </p:cNvPr>
          <p:cNvSpPr/>
          <p:nvPr/>
        </p:nvSpPr>
        <p:spPr>
          <a:xfrm>
            <a:off x="971600" y="2723178"/>
            <a:ext cx="6984776" cy="2457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se obtiene como una extensión del conjunto N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NxN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definimos (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R (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c,d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si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a+d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b+c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es una relación de equivalencia		</a:t>
            </a:r>
            <a:endParaRPr lang="es-E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es el conjunto cociente </a:t>
            </a:r>
            <a:r>
              <a:rPr lang="es-E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NxN</a:t>
            </a:r>
            <a:r>
              <a:rPr lang="es-E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/R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número entero es cada una de las clases de equivalencia [</a:t>
            </a:r>
            <a:r>
              <a:rPr lang="es-ES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s-E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09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420888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8E8ADBE-9C0F-48D8-93C7-1FCFE5BFAFA5}"/>
              </a:ext>
            </a:extLst>
          </p:cNvPr>
          <p:cNvSpPr/>
          <p:nvPr/>
        </p:nvSpPr>
        <p:spPr>
          <a:xfrm>
            <a:off x="161561" y="2104340"/>
            <a:ext cx="2873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OPERACIONES BÁSICAS EN </a:t>
            </a:r>
            <a:r>
              <a:rPr lang="es-ES" dirty="0"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Z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0C980B4-FCBB-4DAA-9293-FA600B7CD966}"/>
              </a:ext>
            </a:extLst>
          </p:cNvPr>
          <p:cNvSpPr/>
          <p:nvPr/>
        </p:nvSpPr>
        <p:spPr>
          <a:xfrm>
            <a:off x="142142" y="2591393"/>
            <a:ext cx="2892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Suma de números enteros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es-ES" dirty="0"/>
              <a:t>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A9D51FB-1B08-4AA4-83AB-A2D28E896F66}"/>
              </a:ext>
            </a:extLst>
          </p:cNvPr>
          <p:cNvSpPr/>
          <p:nvPr/>
        </p:nvSpPr>
        <p:spPr>
          <a:xfrm>
            <a:off x="5335488" y="2606540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Producto de números enteros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5B8721-FB67-48D4-A28A-960861B868B3}"/>
              </a:ext>
            </a:extLst>
          </p:cNvPr>
          <p:cNvSpPr txBox="1"/>
          <p:nvPr/>
        </p:nvSpPr>
        <p:spPr>
          <a:xfrm>
            <a:off x="251518" y="3407746"/>
            <a:ext cx="2020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Propiedades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0AB1C89-A490-437A-9F04-FF84432D8C57}"/>
                  </a:ext>
                </a:extLst>
              </p:cNvPr>
              <p:cNvSpPr txBox="1"/>
              <p:nvPr/>
            </p:nvSpPr>
            <p:spPr>
              <a:xfrm>
                <a:off x="122212" y="3922079"/>
                <a:ext cx="468051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s-ES" sz="1600" dirty="0"/>
                  <a:t>-la suma está bien definida en Z y es única</a:t>
                </a:r>
              </a:p>
              <a:p>
                <a:pPr lvl="0"/>
                <a:r>
                  <a:rPr lang="es-ES" sz="1600" dirty="0"/>
                  <a:t>-Asociativa	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sz="1600" dirty="0"/>
                  <a:t> (</a:t>
                </a:r>
                <a:r>
                  <a:rPr lang="es-ES" sz="1600" dirty="0" err="1"/>
                  <a:t>x+y</a:t>
                </a:r>
                <a:r>
                  <a:rPr lang="es-ES" sz="1600" dirty="0"/>
                  <a:t>)+z = x+(</a:t>
                </a:r>
                <a:r>
                  <a:rPr lang="es-ES" sz="1600" dirty="0" err="1"/>
                  <a:t>y+z</a:t>
                </a:r>
                <a:r>
                  <a:rPr lang="es-ES" sz="1600" dirty="0"/>
                  <a:t>)</a:t>
                </a:r>
              </a:p>
              <a:p>
                <a:pPr lvl="0"/>
                <a:r>
                  <a:rPr lang="es-ES" sz="1600" dirty="0"/>
                  <a:t>-Posee elemento neutro 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+0=0+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ES" sz="1600" dirty="0"/>
              </a:p>
              <a:p>
                <a:pPr lvl="0"/>
                <a:r>
                  <a:rPr lang="es-ES" sz="1600" dirty="0"/>
                  <a:t>-Elemento simétrico	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+(−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s-ES" sz="1600" dirty="0"/>
              </a:p>
              <a:p>
                <a:pPr lvl="0"/>
                <a:r>
                  <a:rPr lang="es-ES" sz="1600" dirty="0"/>
                  <a:t>-Conmutativa 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sz="1600" dirty="0"/>
                  <a:t> </a:t>
                </a:r>
                <a:r>
                  <a:rPr lang="es-ES" sz="1600" dirty="0" err="1"/>
                  <a:t>x+y</a:t>
                </a:r>
                <a:r>
                  <a:rPr lang="es-ES" sz="1600" dirty="0"/>
                  <a:t> = </a:t>
                </a:r>
                <a:r>
                  <a:rPr lang="es-ES" sz="1600" dirty="0" err="1"/>
                  <a:t>y+x</a:t>
                </a:r>
                <a:endParaRPr lang="es-ES" sz="16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0AB1C89-A490-437A-9F04-FF84432D8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12" y="3922079"/>
                <a:ext cx="4680519" cy="1323439"/>
              </a:xfrm>
              <a:prstGeom prst="rect">
                <a:avLst/>
              </a:prstGeom>
              <a:blipFill>
                <a:blip r:embed="rId4"/>
                <a:stretch>
                  <a:fillRect l="-651" t="-1382" b="-506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4C5182B9-96A1-449F-8901-BD6F937BF5D3}"/>
                  </a:ext>
                </a:extLst>
              </p:cNvPr>
              <p:cNvSpPr/>
              <p:nvPr/>
            </p:nvSpPr>
            <p:spPr>
              <a:xfrm>
                <a:off x="4716016" y="3931941"/>
                <a:ext cx="442798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s-ES" sz="1600" dirty="0"/>
                  <a:t>- bien definido en Z y es único</a:t>
                </a:r>
              </a:p>
              <a:p>
                <a:pPr lvl="0"/>
                <a:r>
                  <a:rPr lang="es-ES" sz="1600" dirty="0"/>
                  <a:t>- Asociativa 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ES" sz="16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sz="1600" dirty="0"/>
                  <a:t> (</a:t>
                </a:r>
                <a:r>
                  <a:rPr lang="es-ES" sz="1600" dirty="0" err="1"/>
                  <a:t>x.y</a:t>
                </a:r>
                <a:r>
                  <a:rPr lang="es-ES" sz="1600" dirty="0"/>
                  <a:t>).z = x.(</a:t>
                </a:r>
                <a:r>
                  <a:rPr lang="es-ES" sz="1600" dirty="0" err="1"/>
                  <a:t>y.z</a:t>
                </a:r>
                <a:r>
                  <a:rPr lang="es-ES" sz="1600" dirty="0"/>
                  <a:t>)</a:t>
                </a:r>
              </a:p>
              <a:p>
                <a:pPr lvl="0"/>
                <a:r>
                  <a:rPr lang="es-ES" sz="1600" dirty="0"/>
                  <a:t>- Elemento unidad </a:t>
                </a: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   ∀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.1=1.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ES" sz="1600" dirty="0"/>
              </a:p>
              <a:p>
                <a:pPr lvl="0"/>
                <a:r>
                  <a:rPr lang="es-ES" sz="1600" dirty="0"/>
                  <a:t>- Conmutativa </a:t>
                </a:r>
                <a14:m>
                  <m:oMath xmlns:m="http://schemas.openxmlformats.org/officeDocument/2006/math">
                    <m:r>
                      <a:rPr lang="es-ES" sz="160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sz="16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ES" sz="1600" dirty="0"/>
                  <a:t> x.y = </a:t>
                </a:r>
                <a:r>
                  <a:rPr lang="es-ES" sz="1600" dirty="0" err="1"/>
                  <a:t>y.x</a:t>
                </a:r>
                <a:endParaRPr lang="es-ES" sz="1600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4C5182B9-96A1-449F-8901-BD6F937BF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931941"/>
                <a:ext cx="4427984" cy="1077218"/>
              </a:xfrm>
              <a:prstGeom prst="rect">
                <a:avLst/>
              </a:prstGeom>
              <a:blipFill>
                <a:blip r:embed="rId5"/>
                <a:stretch>
                  <a:fillRect l="-826" t="-1695" b="-62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65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C45C65-09D5-4C90-AA58-B7FA56F8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6" t="11886" r="-3846" b="17362"/>
          <a:stretch/>
        </p:blipFill>
        <p:spPr>
          <a:xfrm>
            <a:off x="251518" y="116632"/>
            <a:ext cx="1872208" cy="86409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F278534-8ADB-41B6-9269-433ACC734BB2}"/>
              </a:ext>
            </a:extLst>
          </p:cNvPr>
          <p:cNvSpPr/>
          <p:nvPr/>
        </p:nvSpPr>
        <p:spPr>
          <a:xfrm>
            <a:off x="-23263" y="5733256"/>
            <a:ext cx="9164033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 Subtítulo">
            <a:extLst>
              <a:ext uri="{FF2B5EF4-FFF2-40B4-BE49-F238E27FC236}">
                <a16:creationId xmlns:a16="http://schemas.microsoft.com/office/drawing/2014/main" id="{F5B676DE-08BE-460B-B662-62B10E286B1F}"/>
              </a:ext>
            </a:extLst>
          </p:cNvPr>
          <p:cNvSpPr txBox="1">
            <a:spLocks/>
          </p:cNvSpPr>
          <p:nvPr/>
        </p:nvSpPr>
        <p:spPr>
          <a:xfrm>
            <a:off x="539552" y="2420888"/>
            <a:ext cx="4680520" cy="92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05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028A2C2-84EC-46A8-A2C1-D632B9F3487E}"/>
              </a:ext>
            </a:extLst>
          </p:cNvPr>
          <p:cNvSpPr/>
          <p:nvPr/>
        </p:nvSpPr>
        <p:spPr>
          <a:xfrm>
            <a:off x="5436096" y="43602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Tema 1	Introducción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7A44491-3C28-473E-9EB2-02261D9B91A6}"/>
              </a:ext>
            </a:extLst>
          </p:cNvPr>
          <p:cNvSpPr/>
          <p:nvPr/>
        </p:nvSpPr>
        <p:spPr>
          <a:xfrm>
            <a:off x="142142" y="1542534"/>
            <a:ext cx="41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Clasificación de los números. Operaciones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2E64F9B0-9DEC-4767-A4FB-430AFC7C9A32}"/>
                  </a:ext>
                </a:extLst>
              </p:cNvPr>
              <p:cNvSpPr/>
              <p:nvPr/>
            </p:nvSpPr>
            <p:spPr>
              <a:xfrm>
                <a:off x="502492" y="2639850"/>
                <a:ext cx="8461996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3200" dirty="0"/>
                  <a:t> </a:t>
                </a:r>
                <a:r>
                  <a:rPr lang="es-ES" sz="2800" dirty="0"/>
                  <a:t>SUMA					PRODUCTO	</a:t>
                </a:r>
                <a:r>
                  <a:rPr lang="es-ES" sz="3200" dirty="0"/>
                  <a:t>						 </a:t>
                </a:r>
              </a:p>
              <a:p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-Asociativa						Asociativa</a:t>
                </a:r>
                <a:endParaRPr lang="es-E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-Conmutativa						Conmutativa</a:t>
                </a:r>
                <a:endParaRPr lang="es-E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-Elemento Neutro						Elemento unidad</a:t>
                </a:r>
              </a:p>
              <a:p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-Elemento simétrico</a:t>
                </a:r>
              </a:p>
              <a:p>
                <a:r>
                  <a:rPr lang="es-ES" sz="1600" dirty="0">
                    <a:solidFill>
                      <a:schemeClr val="accent1">
                        <a:lumMod val="50000"/>
                      </a:schemeClr>
                    </a:solidFill>
                  </a:rPr>
                  <a:t>		</a:t>
                </a:r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+Distributiva del producto respecto a la suma</a:t>
                </a:r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s-ES" b="1" dirty="0"/>
                  <a:t>			</a:t>
                </a:r>
                <a:r>
                  <a:rPr lang="es-ES" b="1" dirty="0">
                    <a:solidFill>
                      <a:schemeClr val="accent1">
                        <a:lumMod val="50000"/>
                      </a:schemeClr>
                    </a:solidFill>
                  </a:rPr>
                  <a:t>(Z,+, .)es un anillo conmutativo</a:t>
                </a:r>
                <a:endParaRPr lang="es-ES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s-ES" sz="1600" dirty="0"/>
              </a:p>
            </p:txBody>
          </p:sp>
        </mc:Choice>
        <mc:Fallback xmlns="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2E64F9B0-9DEC-4767-A4FB-430AFC7C9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92" y="2639850"/>
                <a:ext cx="8461996" cy="3139321"/>
              </a:xfrm>
              <a:prstGeom prst="rect">
                <a:avLst/>
              </a:prstGeom>
              <a:blipFill>
                <a:blip r:embed="rId4"/>
                <a:stretch>
                  <a:fillRect l="-360" t="-38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>
            <a:extLst>
              <a:ext uri="{FF2B5EF4-FFF2-40B4-BE49-F238E27FC236}">
                <a16:creationId xmlns:a16="http://schemas.microsoft.com/office/drawing/2014/main" id="{50A22D3F-3D5F-48F1-8074-64E4ACE6456A}"/>
              </a:ext>
            </a:extLst>
          </p:cNvPr>
          <p:cNvSpPr/>
          <p:nvPr/>
        </p:nvSpPr>
        <p:spPr>
          <a:xfrm>
            <a:off x="251518" y="2132856"/>
            <a:ext cx="2304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F559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Z</a:t>
            </a:r>
            <a:r>
              <a:rPr lang="es-ES" b="1" u="sng" dirty="0">
                <a:solidFill>
                  <a:srgbClr val="20386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Números enteros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2711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0D49A220E284F9618B7015D2409C6" ma:contentTypeVersion="2" ma:contentTypeDescription="Create a new document." ma:contentTypeScope="" ma:versionID="4b67d49fd3b2443bf03aeb266b3d8744">
  <xsd:schema xmlns:xsd="http://www.w3.org/2001/XMLSchema" xmlns:xs="http://www.w3.org/2001/XMLSchema" xmlns:p="http://schemas.microsoft.com/office/2006/metadata/properties" xmlns:ns3="afa6f63c-401b-4908-82e3-4513237ec77f" targetNamespace="http://schemas.microsoft.com/office/2006/metadata/properties" ma:root="true" ma:fieldsID="c6a673a9fcc0459ba2105af5b03eafc8" ns3:_="">
    <xsd:import namespace="afa6f63c-401b-4908-82e3-4513237ec7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a6f63c-401b-4908-82e3-4513237ec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349EE7-B1FC-40DF-A8EC-0CCF14CC16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a6f63c-401b-4908-82e3-4513237ec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8C81E1-7753-47C7-92E0-E671B31E9DC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a6f63c-401b-4908-82e3-4513237ec77f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6D41A3-ED56-45B2-9C41-380B36DFE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7826</TotalTime>
  <Words>4114</Words>
  <Application>Microsoft Office PowerPoint</Application>
  <PresentationFormat>Presentación en pantalla (4:3)</PresentationFormat>
  <Paragraphs>510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Century Gothic</vt:lpstr>
      <vt:lpstr>Courier New</vt:lpstr>
      <vt:lpstr>Wingdings</vt:lpstr>
      <vt:lpstr>Tema de Office</vt:lpstr>
      <vt:lpstr>LÓGICA Y MATEMÁTICA DISCRETA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U-TAD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Gayo</dc:creator>
  <cp:lastModifiedBy>María del Mar Angulo Martinez</cp:lastModifiedBy>
  <cp:revision>346</cp:revision>
  <dcterms:created xsi:type="dcterms:W3CDTF">2013-10-15T13:27:45Z</dcterms:created>
  <dcterms:modified xsi:type="dcterms:W3CDTF">2021-09-20T17:10:46Z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0x010100EF40D49A220E284F9618B7015D2409C6</vt:lpwstr>
  </property>
</Properties>
</file>